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notesMasterIdLst>
    <p:notesMasterId r:id="rId49"/>
  </p:notesMasterIdLst>
  <p:sldIdLst>
    <p:sldId id="256" r:id="rId3"/>
    <p:sldId id="438" r:id="rId4"/>
    <p:sldId id="441" r:id="rId5"/>
    <p:sldId id="449" r:id="rId6"/>
    <p:sldId id="445" r:id="rId7"/>
    <p:sldId id="448" r:id="rId8"/>
    <p:sldId id="447" r:id="rId9"/>
    <p:sldId id="367" r:id="rId10"/>
    <p:sldId id="368" r:id="rId11"/>
    <p:sldId id="422" r:id="rId12"/>
    <p:sldId id="423" r:id="rId13"/>
    <p:sldId id="424" r:id="rId14"/>
    <p:sldId id="426" r:id="rId15"/>
    <p:sldId id="417" r:id="rId16"/>
    <p:sldId id="418" r:id="rId17"/>
    <p:sldId id="432" r:id="rId18"/>
    <p:sldId id="425" r:id="rId19"/>
    <p:sldId id="427" r:id="rId20"/>
    <p:sldId id="407" r:id="rId21"/>
    <p:sldId id="429" r:id="rId22"/>
    <p:sldId id="430" r:id="rId23"/>
    <p:sldId id="396" r:id="rId24"/>
    <p:sldId id="397" r:id="rId25"/>
    <p:sldId id="399" r:id="rId26"/>
    <p:sldId id="419" r:id="rId27"/>
    <p:sldId id="440" r:id="rId28"/>
    <p:sldId id="442" r:id="rId29"/>
    <p:sldId id="401" r:id="rId30"/>
    <p:sldId id="444" r:id="rId31"/>
    <p:sldId id="411" r:id="rId32"/>
    <p:sldId id="431" r:id="rId33"/>
    <p:sldId id="433" r:id="rId34"/>
    <p:sldId id="434" r:id="rId35"/>
    <p:sldId id="435" r:id="rId36"/>
    <p:sldId id="436" r:id="rId37"/>
    <p:sldId id="413" r:id="rId38"/>
    <p:sldId id="335" r:id="rId39"/>
    <p:sldId id="337" r:id="rId40"/>
    <p:sldId id="340" r:id="rId41"/>
    <p:sldId id="416" r:id="rId42"/>
    <p:sldId id="356" r:id="rId43"/>
    <p:sldId id="353" r:id="rId44"/>
    <p:sldId id="446" r:id="rId45"/>
    <p:sldId id="450" r:id="rId46"/>
    <p:sldId id="443" r:id="rId47"/>
    <p:sldId id="320" r:id="rId48"/>
  </p:sldIdLst>
  <p:sldSz cx="9144000" cy="6858000" type="screen4x3"/>
  <p:notesSz cx="6735763" cy="9866313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6DB"/>
    <a:srgbClr val="CCFFFF"/>
    <a:srgbClr val="000000"/>
    <a:srgbClr val="7DACEB"/>
    <a:srgbClr val="CDCA42"/>
    <a:srgbClr val="9F9F2D"/>
    <a:srgbClr val="33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6" autoAdjust="0"/>
    <p:restoredTop sz="94652" autoAdjust="0"/>
  </p:normalViewPr>
  <p:slideViewPr>
    <p:cSldViewPr>
      <p:cViewPr varScale="1">
        <p:scale>
          <a:sx n="82" d="100"/>
          <a:sy n="82" d="100"/>
        </p:scale>
        <p:origin x="13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8D4CD1-5465-4629-97E5-6122DB42C43A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AE231C5-7A80-4382-9BBC-40F28AD85E4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l-PL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Pojęcie „edukacji wielokulturowej” jest zwykle używane do określenia kierunku pracy wychowawczej z dziećmi i młodzieżą.</a:t>
          </a:r>
          <a:endParaRPr lang="uk-UA" sz="1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818F6B-A7DA-49B7-BC42-8957A88038E4}" type="parTrans" cxnId="{F470EDB5-7206-4D1F-98AB-985790C190C2}">
      <dgm:prSet/>
      <dgm:spPr/>
      <dgm:t>
        <a:bodyPr/>
        <a:lstStyle/>
        <a:p>
          <a:endParaRPr lang="uk-UA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EFDA04-BFAA-4955-AA29-9629876EC890}" type="sibTrans" cxnId="{F470EDB5-7206-4D1F-98AB-985790C190C2}">
      <dgm:prSet/>
      <dgm:spPr/>
      <dgm:t>
        <a:bodyPr/>
        <a:lstStyle/>
        <a:p>
          <a:endParaRPr lang="uk-UA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AD57C2-6700-4ACC-891C-EB1AB05F28C1}">
      <dgm:prSet phldrT="[Текст]" custT="1"/>
      <dgm:spPr/>
      <dgm:t>
        <a:bodyPr/>
        <a:lstStyle/>
        <a:p>
          <a:r>
            <a:rPr lang="pl-PL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Edukacja wielokulturowa to proces celowej socjalizacji uczniów</a:t>
          </a:r>
          <a:endParaRPr lang="uk-UA" sz="1800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C1C340-053A-41AB-A898-70953844C15D}" type="parTrans" cxnId="{8182D499-A0D4-45B4-8C64-4FF36D54C0AB}">
      <dgm:prSet/>
      <dgm:spPr/>
      <dgm:t>
        <a:bodyPr/>
        <a:lstStyle/>
        <a:p>
          <a:endParaRPr lang="uk-UA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E88CC7-8B7B-44F7-A532-C27BBE01F8E2}" type="sibTrans" cxnId="{8182D499-A0D4-45B4-8C64-4FF36D54C0AB}">
      <dgm:prSet/>
      <dgm:spPr/>
      <dgm:t>
        <a:bodyPr/>
        <a:lstStyle/>
        <a:p>
          <a:endParaRPr lang="uk-UA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7AC521-6B0E-4B5C-BF35-FB592A2DCCD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l-PL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Edukacja wielokulturowa:
- tolerancja międzyetniczna jako troskliwy stosunek do kultury, języka, religii, obyczajów, wyglądu przedstawicieli innych grup etnicznych;
  - takie sposoby postępowania w konfliktach jak kompromis i współpraca</a:t>
          </a:r>
          <a:endParaRPr lang="uk-UA" sz="1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9BD902-A9A7-4064-AD24-989C18C646CB}" type="parTrans" cxnId="{EBA4E973-8989-4B05-9867-9B3063EB1081}">
      <dgm:prSet/>
      <dgm:spPr/>
      <dgm:t>
        <a:bodyPr/>
        <a:lstStyle/>
        <a:p>
          <a:endParaRPr lang="uk-UA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5B2DD7-645A-49B0-B11C-7B0F2E1C9CB9}" type="sibTrans" cxnId="{EBA4E973-8989-4B05-9867-9B3063EB1081}">
      <dgm:prSet/>
      <dgm:spPr/>
      <dgm:t>
        <a:bodyPr/>
        <a:lstStyle/>
        <a:p>
          <a:endParaRPr lang="uk-UA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70791-0A66-400E-BF97-2549D497CCD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l-PL" sz="1800" b="1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Edukacja wielokulturowa (wielokulturowość) – umiejętność komunikacji międzykulturowej, wzajemne zrozumienie z przedstawicielami różnych kultur, tolerancja, empatia</a:t>
          </a:r>
          <a:endParaRPr lang="uk-UA" sz="1800" b="1" i="1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FC3E66-89BE-4E09-A157-76A40C5689A4}" type="parTrans" cxnId="{F07FBF06-4974-4507-92FF-15A48E253F45}">
      <dgm:prSet/>
      <dgm:spPr/>
      <dgm:t>
        <a:bodyPr/>
        <a:lstStyle/>
        <a:p>
          <a:endParaRPr lang="uk-UA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0981A6-96AC-46BD-A932-C0D9B62E4F08}" type="sibTrans" cxnId="{F07FBF06-4974-4507-92FF-15A48E253F45}">
      <dgm:prSet/>
      <dgm:spPr/>
      <dgm:t>
        <a:bodyPr/>
        <a:lstStyle/>
        <a:p>
          <a:endParaRPr lang="uk-UA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4A276-671D-42E3-8BC5-C3E6D6CCF616}">
      <dgm:prSet phldrT="[Текст]" custT="1"/>
      <dgm:spPr/>
      <dgm:t>
        <a:bodyPr/>
        <a:lstStyle/>
        <a:p>
          <a:r>
            <a:rPr lang="uk-UA" sz="1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870CB81A-F0F7-4D0D-8A4F-EADE3587D307}" type="sibTrans" cxnId="{91745781-C9F7-4D57-9D8F-25F7697B4381}">
      <dgm:prSet/>
      <dgm:spPr/>
      <dgm:t>
        <a:bodyPr/>
        <a:lstStyle/>
        <a:p>
          <a:endParaRPr lang="uk-UA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661FD4-547B-475B-92E6-2164A3914862}" type="parTrans" cxnId="{91745781-C9F7-4D57-9D8F-25F7697B4381}">
      <dgm:prSet/>
      <dgm:spPr/>
      <dgm:t>
        <a:bodyPr/>
        <a:lstStyle/>
        <a:p>
          <a:endParaRPr lang="uk-UA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59C18A-3CBE-4208-B712-E489A238C5FA}" type="pres">
      <dgm:prSet presAssocID="{488D4CD1-5465-4629-97E5-6122DB42C43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3564D68-AC26-4EFA-9B25-A96D04BB20A8}" type="pres">
      <dgm:prSet presAssocID="{488D4CD1-5465-4629-97E5-6122DB42C43A}" presName="matrix" presStyleCnt="0"/>
      <dgm:spPr/>
    </dgm:pt>
    <dgm:pt modelId="{EA1C5DA5-3133-4C40-8178-C5D81013E25A}" type="pres">
      <dgm:prSet presAssocID="{488D4CD1-5465-4629-97E5-6122DB42C43A}" presName="tile1" presStyleLbl="node1" presStyleIdx="0" presStyleCnt="4" custScaleY="138778"/>
      <dgm:spPr/>
    </dgm:pt>
    <dgm:pt modelId="{F72321F5-CA93-41EE-83D0-0702F8F530DA}" type="pres">
      <dgm:prSet presAssocID="{488D4CD1-5465-4629-97E5-6122DB42C43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059611D-3131-4DDB-A0C0-C5A562999A3B}" type="pres">
      <dgm:prSet presAssocID="{488D4CD1-5465-4629-97E5-6122DB42C43A}" presName="tile2" presStyleLbl="node1" presStyleIdx="1" presStyleCnt="4" custScaleX="101462" custScaleY="138902" custLinFactNeighborX="-1087" custLinFactNeighborY="-2601"/>
      <dgm:spPr/>
    </dgm:pt>
    <dgm:pt modelId="{D89770F2-5D1D-45AF-AF3F-76A844D2DAF7}" type="pres">
      <dgm:prSet presAssocID="{488D4CD1-5465-4629-97E5-6122DB42C43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5637853-6987-4B55-BA2E-3691A01B2347}" type="pres">
      <dgm:prSet presAssocID="{488D4CD1-5465-4629-97E5-6122DB42C43A}" presName="tile3" presStyleLbl="node1" presStyleIdx="2" presStyleCnt="4" custScaleY="111712" custLinFactNeighborX="752" custLinFactNeighborY="-37675"/>
      <dgm:spPr/>
    </dgm:pt>
    <dgm:pt modelId="{7CB601C3-D4D4-40FE-99BA-4A416398DCDC}" type="pres">
      <dgm:prSet presAssocID="{488D4CD1-5465-4629-97E5-6122DB42C43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05D2A5A-C0E6-4C42-B892-64B52A97A4B2}" type="pres">
      <dgm:prSet presAssocID="{488D4CD1-5465-4629-97E5-6122DB42C43A}" presName="tile4" presStyleLbl="node1" presStyleIdx="3" presStyleCnt="4" custScaleX="97870" custScaleY="90747" custLinFactNeighborX="-211" custLinFactNeighborY="-26788"/>
      <dgm:spPr/>
    </dgm:pt>
    <dgm:pt modelId="{22D9A99F-6268-4BB6-9722-5B0FAD2D46D9}" type="pres">
      <dgm:prSet presAssocID="{488D4CD1-5465-4629-97E5-6122DB42C43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9988F45-3162-4888-8115-46A84BCCE885}" type="pres">
      <dgm:prSet presAssocID="{488D4CD1-5465-4629-97E5-6122DB42C43A}" presName="centerTile" presStyleLbl="fgShp" presStyleIdx="0" presStyleCnt="1" custScaleX="46567" custScaleY="97498" custLinFactNeighborX="481" custLinFactNeighborY="-41177">
        <dgm:presLayoutVars>
          <dgm:chMax val="0"/>
          <dgm:chPref val="0"/>
        </dgm:presLayoutVars>
      </dgm:prSet>
      <dgm:spPr/>
    </dgm:pt>
  </dgm:ptLst>
  <dgm:cxnLst>
    <dgm:cxn modelId="{F07FBF06-4974-4507-92FF-15A48E253F45}" srcId="{59A4A276-671D-42E3-8BC5-C3E6D6CCF616}" destId="{80370791-0A66-400E-BF97-2549D497CCD7}" srcOrd="3" destOrd="0" parTransId="{2DFC3E66-89BE-4E09-A157-76A40C5689A4}" sibTransId="{D40981A6-96AC-46BD-A932-C0D9B62E4F08}"/>
    <dgm:cxn modelId="{7ECEC84C-FAEB-4890-A009-114B50A38592}" type="presOf" srcId="{8AE231C5-7A80-4382-9BBC-40F28AD85E47}" destId="{EA1C5DA5-3133-4C40-8178-C5D81013E25A}" srcOrd="0" destOrd="0" presId="urn:microsoft.com/office/officeart/2005/8/layout/matrix1"/>
    <dgm:cxn modelId="{EBA4E973-8989-4B05-9867-9B3063EB1081}" srcId="{59A4A276-671D-42E3-8BC5-C3E6D6CCF616}" destId="{F27AC521-6B0E-4B5C-BF35-FB592A2DCCD8}" srcOrd="2" destOrd="0" parTransId="{F89BD902-A9A7-4064-AD24-989C18C646CB}" sibTransId="{2C5B2DD7-645A-49B0-B11C-7B0F2E1C9CB9}"/>
    <dgm:cxn modelId="{ADA6BE54-3DF1-4DCD-8847-8B77B99CB873}" type="presOf" srcId="{488D4CD1-5465-4629-97E5-6122DB42C43A}" destId="{F459C18A-3CBE-4208-B712-E489A238C5FA}" srcOrd="0" destOrd="0" presId="urn:microsoft.com/office/officeart/2005/8/layout/matrix1"/>
    <dgm:cxn modelId="{A2AC3159-CDD3-4CA4-9277-A09846202CEC}" type="presOf" srcId="{80370791-0A66-400E-BF97-2549D497CCD7}" destId="{22D9A99F-6268-4BB6-9722-5B0FAD2D46D9}" srcOrd="1" destOrd="0" presId="urn:microsoft.com/office/officeart/2005/8/layout/matrix1"/>
    <dgm:cxn modelId="{91745781-C9F7-4D57-9D8F-25F7697B4381}" srcId="{488D4CD1-5465-4629-97E5-6122DB42C43A}" destId="{59A4A276-671D-42E3-8BC5-C3E6D6CCF616}" srcOrd="0" destOrd="0" parTransId="{F4661FD4-547B-475B-92E6-2164A3914862}" sibTransId="{870CB81A-F0F7-4D0D-8A4F-EADE3587D307}"/>
    <dgm:cxn modelId="{5BA81895-6D5D-4FF0-8C2B-8C281A96C92B}" type="presOf" srcId="{F27AC521-6B0E-4B5C-BF35-FB592A2DCCD8}" destId="{7CB601C3-D4D4-40FE-99BA-4A416398DCDC}" srcOrd="1" destOrd="0" presId="urn:microsoft.com/office/officeart/2005/8/layout/matrix1"/>
    <dgm:cxn modelId="{8182D499-A0D4-45B4-8C64-4FF36D54C0AB}" srcId="{59A4A276-671D-42E3-8BC5-C3E6D6CCF616}" destId="{1BAD57C2-6700-4ACC-891C-EB1AB05F28C1}" srcOrd="1" destOrd="0" parTransId="{3AC1C340-053A-41AB-A898-70953844C15D}" sibTransId="{79E88CC7-8B7B-44F7-A532-C27BBE01F8E2}"/>
    <dgm:cxn modelId="{CD2974A8-522D-438A-8155-ABA32E6F6CF6}" type="presOf" srcId="{1BAD57C2-6700-4ACC-891C-EB1AB05F28C1}" destId="{D89770F2-5D1D-45AF-AF3F-76A844D2DAF7}" srcOrd="1" destOrd="0" presId="urn:microsoft.com/office/officeart/2005/8/layout/matrix1"/>
    <dgm:cxn modelId="{F470EDB5-7206-4D1F-98AB-985790C190C2}" srcId="{59A4A276-671D-42E3-8BC5-C3E6D6CCF616}" destId="{8AE231C5-7A80-4382-9BBC-40F28AD85E47}" srcOrd="0" destOrd="0" parTransId="{83818F6B-A7DA-49B7-BC42-8957A88038E4}" sibTransId="{66EFDA04-BFAA-4955-AA29-9629876EC890}"/>
    <dgm:cxn modelId="{120CF6BC-A239-429E-BBDD-93E2F2E9696D}" type="presOf" srcId="{1BAD57C2-6700-4ACC-891C-EB1AB05F28C1}" destId="{4059611D-3131-4DDB-A0C0-C5A562999A3B}" srcOrd="0" destOrd="0" presId="urn:microsoft.com/office/officeart/2005/8/layout/matrix1"/>
    <dgm:cxn modelId="{F95DB9C5-0B34-40B4-A002-53C264CA97FF}" type="presOf" srcId="{8AE231C5-7A80-4382-9BBC-40F28AD85E47}" destId="{F72321F5-CA93-41EE-83D0-0702F8F530DA}" srcOrd="1" destOrd="0" presId="urn:microsoft.com/office/officeart/2005/8/layout/matrix1"/>
    <dgm:cxn modelId="{923175CD-EECE-4ACC-920C-FE9F6885563A}" type="presOf" srcId="{59A4A276-671D-42E3-8BC5-C3E6D6CCF616}" destId="{A9988F45-3162-4888-8115-46A84BCCE885}" srcOrd="0" destOrd="0" presId="urn:microsoft.com/office/officeart/2005/8/layout/matrix1"/>
    <dgm:cxn modelId="{63EF09E7-A560-4061-BE91-83218AF94E30}" type="presOf" srcId="{80370791-0A66-400E-BF97-2549D497CCD7}" destId="{705D2A5A-C0E6-4C42-B892-64B52A97A4B2}" srcOrd="0" destOrd="0" presId="urn:microsoft.com/office/officeart/2005/8/layout/matrix1"/>
    <dgm:cxn modelId="{EFD697E8-7C0F-40D2-9E79-53B6F545037E}" type="presOf" srcId="{F27AC521-6B0E-4B5C-BF35-FB592A2DCCD8}" destId="{B5637853-6987-4B55-BA2E-3691A01B2347}" srcOrd="0" destOrd="0" presId="urn:microsoft.com/office/officeart/2005/8/layout/matrix1"/>
    <dgm:cxn modelId="{077884FC-0448-4D8F-AF32-1E3725BB0A3C}" type="presParOf" srcId="{F459C18A-3CBE-4208-B712-E489A238C5FA}" destId="{83564D68-AC26-4EFA-9B25-A96D04BB20A8}" srcOrd="0" destOrd="0" presId="urn:microsoft.com/office/officeart/2005/8/layout/matrix1"/>
    <dgm:cxn modelId="{DE8C2529-B9D8-43CD-85DB-9570E908FAEE}" type="presParOf" srcId="{83564D68-AC26-4EFA-9B25-A96D04BB20A8}" destId="{EA1C5DA5-3133-4C40-8178-C5D81013E25A}" srcOrd="0" destOrd="0" presId="urn:microsoft.com/office/officeart/2005/8/layout/matrix1"/>
    <dgm:cxn modelId="{E18EC37A-F214-4D26-895F-D70FAD7ED353}" type="presParOf" srcId="{83564D68-AC26-4EFA-9B25-A96D04BB20A8}" destId="{F72321F5-CA93-41EE-83D0-0702F8F530DA}" srcOrd="1" destOrd="0" presId="urn:microsoft.com/office/officeart/2005/8/layout/matrix1"/>
    <dgm:cxn modelId="{74663838-DEEA-482E-B3B7-FA6EF20BF03E}" type="presParOf" srcId="{83564D68-AC26-4EFA-9B25-A96D04BB20A8}" destId="{4059611D-3131-4DDB-A0C0-C5A562999A3B}" srcOrd="2" destOrd="0" presId="urn:microsoft.com/office/officeart/2005/8/layout/matrix1"/>
    <dgm:cxn modelId="{71DB983C-58B3-479C-A95D-D3896B6D7C26}" type="presParOf" srcId="{83564D68-AC26-4EFA-9B25-A96D04BB20A8}" destId="{D89770F2-5D1D-45AF-AF3F-76A844D2DAF7}" srcOrd="3" destOrd="0" presId="urn:microsoft.com/office/officeart/2005/8/layout/matrix1"/>
    <dgm:cxn modelId="{5F2B29E8-C4A6-4B3E-A188-37860D16BEE2}" type="presParOf" srcId="{83564D68-AC26-4EFA-9B25-A96D04BB20A8}" destId="{B5637853-6987-4B55-BA2E-3691A01B2347}" srcOrd="4" destOrd="0" presId="urn:microsoft.com/office/officeart/2005/8/layout/matrix1"/>
    <dgm:cxn modelId="{6F98B5A2-6497-4F7F-B37B-49FBF025B501}" type="presParOf" srcId="{83564D68-AC26-4EFA-9B25-A96D04BB20A8}" destId="{7CB601C3-D4D4-40FE-99BA-4A416398DCDC}" srcOrd="5" destOrd="0" presId="urn:microsoft.com/office/officeart/2005/8/layout/matrix1"/>
    <dgm:cxn modelId="{5C1B6FB3-BC4C-4131-ABD1-0E5E14B3128F}" type="presParOf" srcId="{83564D68-AC26-4EFA-9B25-A96D04BB20A8}" destId="{705D2A5A-C0E6-4C42-B892-64B52A97A4B2}" srcOrd="6" destOrd="0" presId="urn:microsoft.com/office/officeart/2005/8/layout/matrix1"/>
    <dgm:cxn modelId="{1B84BB11-1F93-45E2-A258-9939E3BDA12F}" type="presParOf" srcId="{83564D68-AC26-4EFA-9B25-A96D04BB20A8}" destId="{22D9A99F-6268-4BB6-9722-5B0FAD2D46D9}" srcOrd="7" destOrd="0" presId="urn:microsoft.com/office/officeart/2005/8/layout/matrix1"/>
    <dgm:cxn modelId="{6E328AC5-6A0A-494C-808C-D091A513FCCA}" type="presParOf" srcId="{F459C18A-3CBE-4208-B712-E489A238C5FA}" destId="{A9988F45-3162-4888-8115-46A84BCCE88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C5DA5-3133-4C40-8178-C5D81013E25A}">
      <dsp:nvSpPr>
        <dsp:cNvPr id="0" name=""/>
        <dsp:cNvSpPr/>
      </dsp:nvSpPr>
      <dsp:spPr>
        <a:xfrm rot="16200000">
          <a:off x="556474" y="-881356"/>
          <a:ext cx="3397662" cy="454382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Pojęcie „edukacji wielokulturowej” jest zwykle używane do określenia kierunku pracy wychowawczej z dziećmi i młodzieżą.</a:t>
          </a:r>
          <a:endParaRPr lang="uk-UA" sz="1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16608" y="-308274"/>
        <a:ext cx="4543827" cy="2548247"/>
      </dsp:txXfrm>
    </dsp:sp>
    <dsp:sp modelId="{4059611D-3131-4DDB-A0C0-C5A562999A3B}">
      <dsp:nvSpPr>
        <dsp:cNvPr id="0" name=""/>
        <dsp:cNvSpPr/>
      </dsp:nvSpPr>
      <dsp:spPr>
        <a:xfrm>
          <a:off x="4444613" y="-309792"/>
          <a:ext cx="4610258" cy="340069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Edukacja wielokulturowa to proces celowej socjalizacji uczniów</a:t>
          </a:r>
          <a:endParaRPr lang="uk-UA" sz="1800" b="1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4613" y="-309792"/>
        <a:ext cx="4610258" cy="2550524"/>
      </dsp:txXfrm>
    </dsp:sp>
    <dsp:sp modelId="{B5637853-6987-4B55-BA2E-3691A01B2347}">
      <dsp:nvSpPr>
        <dsp:cNvPr id="0" name=""/>
        <dsp:cNvSpPr/>
      </dsp:nvSpPr>
      <dsp:spPr>
        <a:xfrm rot="10800000">
          <a:off x="17561" y="1548936"/>
          <a:ext cx="4543827" cy="273501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Edukacja wielokulturowa:
- tolerancja międzyetniczna jako troskliwy stosunek do kultury, języka, religii, obyczajów, wyglądu przedstawicieli innych grup etnicznych;
  - takie sposoby postępowania w konfliktach jak kompromis i współpraca</a:t>
          </a:r>
          <a:endParaRPr lang="uk-UA" sz="1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561" y="2232689"/>
        <a:ext cx="4543827" cy="2051260"/>
      </dsp:txXfrm>
    </dsp:sp>
    <dsp:sp modelId="{705D2A5A-C0E6-4C42-B892-64B52A97A4B2}">
      <dsp:nvSpPr>
        <dsp:cNvPr id="0" name=""/>
        <dsp:cNvSpPr/>
      </dsp:nvSpPr>
      <dsp:spPr>
        <a:xfrm rot="5400000">
          <a:off x="5678679" y="959464"/>
          <a:ext cx="2221733" cy="444704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b="1" kern="12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Edukacja wielokulturowa (wielokulturowość) – umiejętność komunikacji międzykulturowej, wzajemne zrozumienie z przedstawicielami różnych kultur, tolerancja, empatia</a:t>
          </a:r>
          <a:endParaRPr lang="uk-UA" sz="1800" b="1" i="1" kern="1200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66025" y="2627551"/>
        <a:ext cx="4447043" cy="1666300"/>
      </dsp:txXfrm>
    </dsp:sp>
    <dsp:sp modelId="{A9988F45-3162-4888-8115-46A84BCCE885}">
      <dsp:nvSpPr>
        <dsp:cNvPr id="0" name=""/>
        <dsp:cNvSpPr/>
      </dsp:nvSpPr>
      <dsp:spPr>
        <a:xfrm>
          <a:off x="3922163" y="1347455"/>
          <a:ext cx="1269554" cy="1193508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>
        <a:off x="3980425" y="1405717"/>
        <a:ext cx="1153030" cy="1076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D8CF92D0-C00B-488A-AB88-EE6C280C20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4AA0E48-CA1A-432D-A1A4-DA49918369B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C02007-D82C-4C2E-95E2-F521AF053322}" type="datetimeFigureOut">
              <a:rPr lang="uk-UA"/>
              <a:pPr>
                <a:defRPr/>
              </a:pPr>
              <a:t>29.06.2022</a:t>
            </a:fld>
            <a:endParaRPr lang="uk-UA"/>
          </a:p>
        </p:txBody>
      </p:sp>
      <p:sp>
        <p:nvSpPr>
          <p:cNvPr id="4" name="Місце для зображення 3">
            <a:extLst>
              <a:ext uri="{FF2B5EF4-FFF2-40B4-BE49-F238E27FC236}">
                <a16:creationId xmlns:a16="http://schemas.microsoft.com/office/drawing/2014/main" id="{76090D7E-2FA7-4634-8FD7-863C7DE5E7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Місце для нотаток 4">
            <a:extLst>
              <a:ext uri="{FF2B5EF4-FFF2-40B4-BE49-F238E27FC236}">
                <a16:creationId xmlns:a16="http://schemas.microsoft.com/office/drawing/2014/main" id="{95A17732-047D-40A7-AFC7-B41E63ACC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/>
              <a:t>Зразок тексту</a:t>
            </a:r>
          </a:p>
          <a:p>
            <a:pPr lvl="1"/>
            <a:r>
              <a:rPr lang="uk-UA" noProof="0"/>
              <a:t>Другий рівень</a:t>
            </a:r>
          </a:p>
          <a:p>
            <a:pPr lvl="2"/>
            <a:r>
              <a:rPr lang="uk-UA" noProof="0"/>
              <a:t>Третій рівень</a:t>
            </a:r>
          </a:p>
          <a:p>
            <a:pPr lvl="3"/>
            <a:r>
              <a:rPr lang="uk-UA" noProof="0"/>
              <a:t>Четвертий рівень</a:t>
            </a:r>
          </a:p>
          <a:p>
            <a:pPr lvl="4"/>
            <a:r>
              <a:rPr lang="uk-UA" noProof="0"/>
              <a:t>П'ятий рівень</a:t>
            </a:r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5F114-6595-49DB-9932-981D92682D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D56E9EC-A786-4213-81F7-A25D7C0D7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00357C-7A66-4949-B6F1-D6E8F426DE27}" type="slidenum">
              <a:rPr lang="uk-UA" altLang="ru-UA"/>
              <a:pPr/>
              <a:t>‹№›</a:t>
            </a:fld>
            <a:endParaRPr lang="uk-UA" altLang="ru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>
            <a:extLst>
              <a:ext uri="{FF2B5EF4-FFF2-40B4-BE49-F238E27FC236}">
                <a16:creationId xmlns:a16="http://schemas.microsoft.com/office/drawing/2014/main" id="{993CB679-B11B-4904-B013-F6B98458A2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>
            <a:extLst>
              <a:ext uri="{FF2B5EF4-FFF2-40B4-BE49-F238E27FC236}">
                <a16:creationId xmlns:a16="http://schemas.microsoft.com/office/drawing/2014/main" id="{FE6F571D-EC3B-45BF-8CFC-79B8D3D28A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/>
          </a:p>
        </p:txBody>
      </p:sp>
      <p:sp>
        <p:nvSpPr>
          <p:cNvPr id="12292" name="Номер слайда 3">
            <a:extLst>
              <a:ext uri="{FF2B5EF4-FFF2-40B4-BE49-F238E27FC236}">
                <a16:creationId xmlns:a16="http://schemas.microsoft.com/office/drawing/2014/main" id="{C174BAAB-97B2-4D5C-A70A-8EFA20508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C7BE5C6-B22F-4226-AC61-A1E901E4B9D8}" type="slidenum">
              <a:rPr lang="uk-UA" altLang="uk-UA" sz="1200">
                <a:latin typeface="Batang" panose="02030600000101010101" pitchFamily="18" charset="-127"/>
              </a:rPr>
              <a:pPr eaLnBrk="1" hangingPunct="1"/>
              <a:t>8</a:t>
            </a:fld>
            <a:endParaRPr lang="uk-UA" altLang="uk-UA" sz="1200">
              <a:latin typeface="Batang" panose="02030600000101010101" pitchFamily="18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>
            <a:extLst>
              <a:ext uri="{FF2B5EF4-FFF2-40B4-BE49-F238E27FC236}">
                <a16:creationId xmlns:a16="http://schemas.microsoft.com/office/drawing/2014/main" id="{7272810D-367D-440C-9E36-062D73F072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>
            <a:extLst>
              <a:ext uri="{FF2B5EF4-FFF2-40B4-BE49-F238E27FC236}">
                <a16:creationId xmlns:a16="http://schemas.microsoft.com/office/drawing/2014/main" id="{FEE3D247-E0B7-4728-84D4-AA2E77388A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/>
          </a:p>
        </p:txBody>
      </p:sp>
      <p:sp>
        <p:nvSpPr>
          <p:cNvPr id="39940" name="Номер слайда 3">
            <a:extLst>
              <a:ext uri="{FF2B5EF4-FFF2-40B4-BE49-F238E27FC236}">
                <a16:creationId xmlns:a16="http://schemas.microsoft.com/office/drawing/2014/main" id="{32D4985B-EA14-41FF-B29E-E6EF091CD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0588B8-DF72-4855-96A0-56A739F5DC7F}" type="slidenum">
              <a:rPr lang="uk-UA" altLang="uk-UA" sz="1200">
                <a:latin typeface="Batang" panose="02030600000101010101" pitchFamily="18" charset="-127"/>
              </a:rPr>
              <a:pPr/>
              <a:t>34</a:t>
            </a:fld>
            <a:endParaRPr lang="uk-UA" altLang="uk-UA" sz="1200">
              <a:latin typeface="Batang" panose="02030600000101010101" pitchFamily="18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>
            <a:extLst>
              <a:ext uri="{FF2B5EF4-FFF2-40B4-BE49-F238E27FC236}">
                <a16:creationId xmlns:a16="http://schemas.microsoft.com/office/drawing/2014/main" id="{0910636E-6B7D-42F5-90E1-250084C66A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>
            <a:extLst>
              <a:ext uri="{FF2B5EF4-FFF2-40B4-BE49-F238E27FC236}">
                <a16:creationId xmlns:a16="http://schemas.microsoft.com/office/drawing/2014/main" id="{4F6A5FB3-F22F-42A9-8B63-D40A2D83C6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/>
          </a:p>
        </p:txBody>
      </p:sp>
      <p:sp>
        <p:nvSpPr>
          <p:cNvPr id="41988" name="Номер слайда 3">
            <a:extLst>
              <a:ext uri="{FF2B5EF4-FFF2-40B4-BE49-F238E27FC236}">
                <a16:creationId xmlns:a16="http://schemas.microsoft.com/office/drawing/2014/main" id="{AFC2DDAF-45FC-45A2-A00D-AD5362E6F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242BEE-4E3A-4515-98D3-F089595AA39E}" type="slidenum">
              <a:rPr lang="uk-UA" altLang="uk-UA" sz="1200">
                <a:latin typeface="Batang" panose="02030600000101010101" pitchFamily="18" charset="-127"/>
              </a:rPr>
              <a:pPr/>
              <a:t>35</a:t>
            </a:fld>
            <a:endParaRPr lang="uk-UA" altLang="uk-UA" sz="1200">
              <a:latin typeface="Batang" panose="02030600000101010101" pitchFamily="18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651E9C-A7F9-4B47-B11F-A49F37582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535C78-FD78-47C8-BF93-AB2C84EBD0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979CC7-560A-47A8-A880-79CEFDF066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D7F5-1239-4D52-91AF-D2EBDC669E57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849209096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B5E02F-E7D0-408E-B6BB-2DF1231D4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736629-939D-4AB8-9F71-04F615136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A94BC5-DB48-4C44-9705-45525AEDE1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23447-A7A3-4C34-821B-F1329131AA58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4078158513"/>
      </p:ext>
    </p:extLst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3F71C2-B2B8-4AA8-8901-BB9E8D5B71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5EE2D6-D67D-49A4-AA7E-4D2076268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6D2E4-AE72-4220-821F-8D111066D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D4AE7-5E26-441C-A461-03152502735D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1916588296"/>
      </p:ext>
    </p:extLst>
  </p:cSld>
  <p:clrMapOvr>
    <a:masterClrMapping/>
  </p:clrMapOvr>
  <p:transition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23370C-5733-4645-A647-2F25EDC434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779FBD-3757-412F-9D05-4E21833AD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7A9AA0-777C-4156-8637-0B2368459A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E0D07E-2D51-4922-8058-8950B277CBF2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3143667855"/>
      </p:ext>
    </p:extLst>
  </p:cSld>
  <p:clrMapOvr>
    <a:masterClrMapping/>
  </p:clrMapOvr>
  <p:transition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5727B4-1D36-40C6-BDC2-4A85BFE9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4E135-F299-43C8-9273-FD8F42BB0ED3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CD155A-2B3C-41E0-97F3-38D61AE07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8F958E-49A2-41EC-BB11-AE216E09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D9846-6334-43DE-ADBE-ABE7DE68AD69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20006921"/>
      </p:ext>
    </p:extLst>
  </p:cSld>
  <p:clrMapOvr>
    <a:masterClrMapping/>
  </p:clrMapOvr>
  <p:transition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B74EA7-DEC4-449C-83C4-1B61A14F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42CEF-3B06-48C9-9F7C-64DD4E3A40DA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F69F22-6411-46CF-B6FB-A0735E19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FB8AF0-F1E7-4BDE-B55D-10E4ED8DC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688ECC-50A7-4A11-8F08-DA312DCF198A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597631032"/>
      </p:ext>
    </p:extLst>
  </p:cSld>
  <p:clrMapOvr>
    <a:masterClrMapping/>
  </p:clrMapOvr>
  <p:transition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518BBB-B85D-4AD7-8726-2DD7E5D6B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189E8-336C-464D-90C5-E17DCC023741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80B2F7-B4D0-4143-B75C-05DB5B98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85BE1-ED0A-4AEA-B58E-9638EB6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AB6E7-3E5B-409C-8A83-82D083F4D9F7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44520719"/>
      </p:ext>
    </p:extLst>
  </p:cSld>
  <p:clrMapOvr>
    <a:masterClrMapping/>
  </p:clrMapOvr>
  <p:transition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EE96BF2-A6C9-4CC4-8A66-ADD50C61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E05D9-1991-42B7-B07F-57319F84D3AE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FDECE25-F2A6-4EFD-BA4D-2891462D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177C259-4C2F-4D66-8987-1CACE426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62686-77CC-4C47-A3D0-7E8403E4F578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676475803"/>
      </p:ext>
    </p:extLst>
  </p:cSld>
  <p:clrMapOvr>
    <a:masterClrMapping/>
  </p:clrMapOvr>
  <p:transition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4D54E8A7-67D4-4E9E-B6AF-FEF54822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165DF-C207-4602-996E-810EB5175833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0F1BC2A-CFEC-4920-A0EB-C990327A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620C5D08-9F41-4369-ADB2-EF49ECC5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867320-0B0E-4CD2-820B-28F5450706A6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22349553"/>
      </p:ext>
    </p:extLst>
  </p:cSld>
  <p:clrMapOvr>
    <a:masterClrMapping/>
  </p:clrMapOvr>
  <p:transition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728C3486-3CA8-47E0-9E12-08587630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4A1-E7CF-419C-9AB5-1056DFF913E9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83EDE3F-0866-4BDE-8E88-E2612D6CD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732597F1-91C3-4B68-BE34-2E5BC794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3098C-306C-439B-BBC6-63946194B5F4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024036804"/>
      </p:ext>
    </p:extLst>
  </p:cSld>
  <p:clrMapOvr>
    <a:masterClrMapping/>
  </p:clrMapOvr>
  <p:transition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34CF63FB-70AE-4976-ABF9-307FCF114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94A30-68E6-46E1-B421-106C917F06DE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A5C32BF3-A481-475F-845B-9410FA45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76DACD5-DBE9-4927-9BB7-F7CFABF5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2A2C4-27ED-4682-8A58-42A8C9870CE2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75202908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A4BF2E-5C37-4D91-875C-5341BC60C6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A4C360-1927-4CF9-BB1D-AB93ADED69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BE6E0F-A89A-4289-94F7-23A314EA2C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EEA2D-BEA5-4D1A-9EAA-F83E221331DF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4047091245"/>
      </p:ext>
    </p:extLst>
  </p:cSld>
  <p:clrMapOvr>
    <a:masterClrMapping/>
  </p:clrMapOvr>
  <p:transition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FE92145-B41A-4640-BB08-0157CE5C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244CF-EFD0-4C4F-ADB0-AEBD2470DF80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1D64E3B-17C9-447E-804D-E94A888F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FF3EA24-A488-4A25-9C64-7B0AF7D4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05AC-A66D-4B32-8EA2-EB0CB75588FD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966734569"/>
      </p:ext>
    </p:extLst>
  </p:cSld>
  <p:clrMapOvr>
    <a:masterClrMapping/>
  </p:clrMapOvr>
  <p:transition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36850B0-6D20-4F86-B5BD-53DCE9555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7526B-6FB6-49C4-A94F-25AA61E216DD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FF4C300-880F-44A7-80C8-88C262B3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2DE3855-7D97-44C0-93B5-69EFC261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20CFA-0CAA-4943-922C-ADF3A7A79E26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98987851"/>
      </p:ext>
    </p:extLst>
  </p:cSld>
  <p:clrMapOvr>
    <a:masterClrMapping/>
  </p:clrMapOvr>
  <p:transition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182063-EEBA-4F89-ADC6-4053F1816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2A59-110B-40D5-AF9E-D993FE1784AD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B85A8D-E6D5-456F-AAB1-6733D6A9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03EF61-25D0-4628-8884-CF41195E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D4974-6C66-462A-86AD-11759BA31D6A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732722777"/>
      </p:ext>
    </p:extLst>
  </p:cSld>
  <p:clrMapOvr>
    <a:masterClrMapping/>
  </p:clrMapOvr>
  <p:transition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F53F2B-68F4-4C42-B9DB-C81F8B62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2F76C-C6F9-47A4-AFEE-8A3CDDB91D36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EC3164-D7BA-42CB-80BF-0E8E4289F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41907-2F32-4495-9F87-AB6A04BC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1F5B1-8098-499D-96DC-02C384532A40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869755284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4B5750-FFCF-484B-B10A-D0915D488F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0A15DF-511C-4F4A-82F5-ACB7BE9291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2A0D56-E6B1-4C2C-A09C-CC641F451A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81DD5-5299-440F-A6CB-CA0F9B5E6510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2951217077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02F4A-8870-46B7-BC36-8320FEDE8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FFF7DF-A384-47CC-BFE6-3003C04AE4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931EA-A64F-4D61-B520-BB33FCC17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D2AC10-1FB7-47D2-9D4E-BD3D1C4508DE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3297233073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1BB9BF-9707-40E6-91A1-970F53DA7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E72DCF-17D3-4745-80F3-B6CBF32542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EEFAC67-7924-4446-A254-565BBE47E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71B0F-A414-49D9-B035-A9FBE1F2AC7E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2174201867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6C1AC28-F0AF-4B30-89B8-95D1AF86E2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30431F-BE55-44A9-A588-5400F0806B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DE7CD0E-98BE-4B15-B87F-C50BD7DE08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2ACB54-DFAC-422C-A80E-C6DC57E6745A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2296011425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682BB5C-7274-4BF6-ACBB-1703F4D8B6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E5ED0DE-6BBC-4DA2-8418-7BA7DB1DD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C37449-34DF-4FE6-A23B-67D5EBC132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04492-B7D2-4028-B646-EB7B18DD785D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874523283"/>
      </p:ext>
    </p:extLst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FF493B-6157-4C3D-A95F-D32827A32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5D2277-BDF8-461B-B21A-3EB258E4C0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65658C-F774-4E0A-8B0C-FFC091881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7379B-4F7E-426D-8022-0A7CA138FB69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611789307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BC929C-89F0-4E8E-8881-734210111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44E205-6585-42FE-AB64-CAB26B92F5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BDA77F-547E-433A-909F-CB8CDC89E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E5FA7-9562-49E8-A3F3-E95F9D739AB7}" type="slidenum">
              <a:rPr lang="es-ES" altLang="uk-UA"/>
              <a:pPr/>
              <a:t>‹№›</a:t>
            </a:fld>
            <a:endParaRPr lang="es-ES" altLang="uk-UA"/>
          </a:p>
        </p:txBody>
      </p:sp>
    </p:spTree>
    <p:extLst>
      <p:ext uri="{BB962C8B-B14F-4D97-AF65-F5344CB8AC3E}">
        <p14:creationId xmlns:p14="http://schemas.microsoft.com/office/powerpoint/2010/main" val="1150981365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5EDD013-4C3F-49AE-B4DD-CAD21F799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uk-UA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51F6B57-6179-4DA1-B32F-456EB7FD50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uk-UA"/>
              <a:t>Haga clic para modificar el estilo de texto del patrón</a:t>
            </a:r>
          </a:p>
          <a:p>
            <a:pPr lvl="1"/>
            <a:r>
              <a:rPr lang="es-ES" altLang="uk-UA"/>
              <a:t>Segundo nivel</a:t>
            </a:r>
          </a:p>
          <a:p>
            <a:pPr lvl="2"/>
            <a:r>
              <a:rPr lang="es-ES" altLang="uk-UA"/>
              <a:t>Tercer nivel</a:t>
            </a:r>
          </a:p>
          <a:p>
            <a:pPr lvl="3"/>
            <a:r>
              <a:rPr lang="es-ES" altLang="uk-UA"/>
              <a:t>Cuarto nivel</a:t>
            </a:r>
          </a:p>
          <a:p>
            <a:pPr lvl="4"/>
            <a:r>
              <a:rPr lang="es-ES" altLang="uk-UA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92D688-902B-4A44-8A05-49A24ECDC7B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D052ED1-7C53-40E6-A7AF-D964B6EA53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uk-UA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A97ECEB-1182-42C0-9F66-7D33959478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fld id="{B37ECAA0-5A3D-4D69-AA8F-D6766D4ED74A}" type="slidenum">
              <a:rPr lang="es-ES" altLang="uk-UA"/>
              <a:pPr/>
              <a:t>‹№›</a:t>
            </a:fld>
            <a:endParaRPr lang="es-E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id="{080776D5-B22F-45F0-ABF3-48FC1A62C7A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2051" name="Текст 2">
            <a:extLst>
              <a:ext uri="{FF2B5EF4-FFF2-40B4-BE49-F238E27FC236}">
                <a16:creationId xmlns:a16="http://schemas.microsoft.com/office/drawing/2014/main" id="{A67B6BF1-1CC0-4713-B9C6-7E16D04236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6B180E-E5A8-4FB7-B3AD-E0E5CD5DD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B135D6-E9F6-42A1-96B2-83324EA0F885}" type="datetimeFigureOut">
              <a:rPr lang="ru-RU"/>
              <a:pPr>
                <a:defRPr/>
              </a:pPr>
              <a:t>29.06.2022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8C624-96D7-4DEA-B68B-B322A905E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08851B-2C6D-4F17-AF22-D9B97D412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BB0E142D-80DB-4E27-9A39-7B54CE364E42}" type="slidenum">
              <a:rPr lang="ru-RU" altLang="uk-UA"/>
              <a:pPr/>
              <a:t>‹№›</a:t>
            </a:fld>
            <a:endParaRPr lang="ru-RU" alt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.jpeg"/><Relationship Id="rId2" Type="http://schemas.openxmlformats.org/officeDocument/2006/relationships/image" Target="../media/image29.jpe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9.jpe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2.jpeg"/><Relationship Id="rId7" Type="http://schemas.openxmlformats.org/officeDocument/2006/relationships/image" Target="../media/image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7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4.jpe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2">
            <a:extLst>
              <a:ext uri="{FF2B5EF4-FFF2-40B4-BE49-F238E27FC236}">
                <a16:creationId xmlns:a16="http://schemas.microsoft.com/office/drawing/2014/main" id="{5FDBDD7A-D3CA-47E2-90D6-6101C8E98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013325"/>
            <a:ext cx="39608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 b="1">
              <a:solidFill>
                <a:schemeClr val="bg1"/>
              </a:solidFill>
            </a:endParaRPr>
          </a:p>
        </p:txBody>
      </p:sp>
      <p:sp>
        <p:nvSpPr>
          <p:cNvPr id="4099" name="Rectangle 124">
            <a:extLst>
              <a:ext uri="{FF2B5EF4-FFF2-40B4-BE49-F238E27FC236}">
                <a16:creationId xmlns:a16="http://schemas.microsoft.com/office/drawing/2014/main" id="{B1D0ECED-8A5D-4C28-9B60-437A46248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5" y="4276725"/>
            <a:ext cx="51435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180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uk-UA" sz="2000" b="1">
              <a:solidFill>
                <a:schemeClr val="bg1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uk-UA" sz="2400" b="1">
              <a:solidFill>
                <a:schemeClr val="bg1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uk-UA" sz="2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Prof. </a:t>
            </a:r>
            <a:r>
              <a:rPr lang="pl-PL" altLang="uk-UA" sz="2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S</a:t>
            </a:r>
            <a:r>
              <a:rPr lang="en-US" altLang="uk-UA" sz="2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</a:t>
            </a:r>
            <a:r>
              <a:rPr lang="pl-PL" altLang="uk-UA" sz="2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itłana Syso</a:t>
            </a:r>
            <a:r>
              <a:rPr lang="en-US" altLang="uk-UA" sz="2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i</a:t>
            </a:r>
            <a:r>
              <a:rPr lang="pl-PL" altLang="uk-UA" sz="2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e</a:t>
            </a:r>
            <a:r>
              <a:rPr lang="en-US" altLang="uk-UA" sz="2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</a:t>
            </a:r>
            <a:r>
              <a:rPr lang="pl-PL" altLang="uk-UA" sz="2400" b="1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</a:t>
            </a:r>
            <a:endParaRPr lang="en-US" altLang="uk-UA" sz="2400" b="1">
              <a:solidFill>
                <a:schemeClr val="bg1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4100" name="Объект 1">
            <a:extLst>
              <a:ext uri="{FF2B5EF4-FFF2-40B4-BE49-F238E27FC236}">
                <a16:creationId xmlns:a16="http://schemas.microsoft.com/office/drawing/2014/main" id="{D48AC934-6396-4167-930D-20329920D1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2988" y="1544638"/>
            <a:ext cx="8686800" cy="279082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ru-UA"/>
              <a:t>	</a:t>
            </a:r>
            <a:r>
              <a:rPr lang="en-US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EDUKACJA MIEDZYKULTUROWA   		W NAUKOWO-PEDAGOGICZNEJ     	 PRZESTRZENI UKRAINY</a:t>
            </a:r>
            <a:endParaRPr lang="ru-RU" altLang="ru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C6E47061-99C4-4F38-9619-2AF6FCFC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908" y="116632"/>
            <a:ext cx="1428760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2" name="TextBox 8">
            <a:extLst>
              <a:ext uri="{FF2B5EF4-FFF2-40B4-BE49-F238E27FC236}">
                <a16:creationId xmlns:a16="http://schemas.microsoft.com/office/drawing/2014/main" id="{D315743B-263A-4D30-80BF-B3BBB9A03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71950"/>
            <a:ext cx="3851275" cy="1801813"/>
          </a:xfrm>
          <a:prstGeom prst="rect">
            <a:avLst/>
          </a:prstGeom>
          <a:solidFill>
            <a:srgbClr val="C7D6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uk-UA" sz="1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uk-UA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uk-UA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NARODOWA  AKADEMIA </a:t>
            </a:r>
            <a:br>
              <a:rPr lang="en-US" altLang="uk-UA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uk-UA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NAUK PEDAGOGICZNYCH </a:t>
            </a:r>
            <a:br>
              <a:rPr lang="en-US" altLang="uk-UA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uk-UA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UKRAINY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uk-UA" sz="1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uk-UA" sz="1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C0810B76-DF2F-4DD1-8657-FA4788697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19050"/>
            <a:ext cx="19081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A901110E-36ED-4CF2-AD25-0425AEB29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9036050" cy="981075"/>
          </a:xfrm>
        </p:spPr>
        <p:txBody>
          <a:bodyPr/>
          <a:lstStyle/>
          <a:p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Pierwsza grupa regionów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E2EB8AF-63EA-44F7-9658-0F56D962D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900" y="1341438"/>
            <a:ext cx="4192588" cy="4525962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pl-PL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MIESZKA 12-18 </a:t>
            </a:r>
            <a:r>
              <a:rPr lang="pl-PL" altLang="uk-UA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Narodowości</a:t>
            </a:r>
          </a:p>
          <a:p>
            <a:pPr eaLnBrk="1" hangingPunct="1">
              <a:defRPr/>
            </a:pP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Donbas</a:t>
            </a:r>
          </a:p>
          <a:p>
            <a:pPr eaLnBrk="1" hangingPunct="1">
              <a:defRPr/>
            </a:pP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(obwody Donieck, </a:t>
            </a:r>
            <a:r>
              <a:rPr lang="pl-PL" alt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Ługańsk</a:t>
            </a: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defRPr/>
            </a:pP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Dniepr </a:t>
            </a:r>
          </a:p>
          <a:p>
            <a:pPr eaLnBrk="1" hangingPunct="1">
              <a:defRPr/>
            </a:pP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(obwody Dniepropietrowsk, Zaporoże) </a:t>
            </a:r>
          </a:p>
          <a:p>
            <a:pPr eaLnBrk="1" hangingPunct="1">
              <a:defRPr/>
            </a:pP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Nikołajew, Odessa,</a:t>
            </a:r>
          </a:p>
          <a:p>
            <a:pPr eaLnBrk="1" hangingPunct="1">
              <a:defRPr/>
            </a:pP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Obwód Chersoński</a:t>
            </a:r>
          </a:p>
          <a:p>
            <a:pPr eaLnBrk="1" hangingPunct="1">
              <a:defRPr/>
            </a:pP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Autonomicznej Republiki Krymu </a:t>
            </a:r>
          </a:p>
          <a:p>
            <a:pPr eaLnBrk="1" hangingPunct="1">
              <a:defRPr/>
            </a:pP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obwód Charkowski</a:t>
            </a:r>
          </a:p>
          <a:p>
            <a:pPr marL="0" indent="0">
              <a:buFontTx/>
              <a:buNone/>
              <a:defRPr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Donbass">
            <a:extLst>
              <a:ext uri="{FF2B5EF4-FFF2-40B4-BE49-F238E27FC236}">
                <a16:creationId xmlns:a16="http://schemas.microsoft.com/office/drawing/2014/main" id="{9052F04F-7CF0-4F3E-BDB5-EAED44B1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96975"/>
            <a:ext cx="4503737" cy="5327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41" name="Picture 9" descr="ukr_anim">
            <a:extLst>
              <a:ext uri="{FF2B5EF4-FFF2-40B4-BE49-F238E27FC236}">
                <a16:creationId xmlns:a16="http://schemas.microsoft.com/office/drawing/2014/main" id="{026C4BF2-8942-424E-8F20-4441D2C9CB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71450"/>
            <a:ext cx="10080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5D1BCC33-96E4-4954-90E5-EA7A1633B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327AECC1-8A91-4071-BD84-F75B426D5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0"/>
            <a:ext cx="9074150" cy="981075"/>
          </a:xfrm>
        </p:spPr>
        <p:txBody>
          <a:bodyPr/>
          <a:lstStyle/>
          <a:p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Druga grupa regionów</a:t>
            </a:r>
          </a:p>
        </p:txBody>
      </p:sp>
      <p:sp>
        <p:nvSpPr>
          <p:cNvPr id="9219" name="Місце для вмісту 2">
            <a:extLst>
              <a:ext uri="{FF2B5EF4-FFF2-40B4-BE49-F238E27FC236}">
                <a16:creationId xmlns:a16="http://schemas.microsoft.com/office/drawing/2014/main" id="{C1A2AC41-B5D3-4732-AA88-3325D3F688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600200"/>
            <a:ext cx="8507412" cy="44926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uk-UA" alt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uk-UA" alt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pl-PL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MIESZKA</a:t>
            </a:r>
            <a:r>
              <a:rPr lang="en-US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6-9</a:t>
            </a:r>
            <a:endParaRPr lang="en-US" alt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altLang="uk-UA" sz="24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Narodowości</a:t>
            </a:r>
            <a:endParaRPr lang="uk-UA" alt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uk-UA" altLang="uk-UA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en-US" altLang="uk-UA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uk-UA" altLang="uk-UA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Zachodnia Ukraina: Zakarpacki Czerniowiecki </a:t>
            </a:r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Polesie: Żytomierz, Kijów </a:t>
            </a:r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pl-PL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Centralna Ukraina: Kirowograd, Połtawa, Czerkasy</a:t>
            </a:r>
            <a:endParaRPr lang="uk-UA" altLang="uk-UA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Center">
            <a:extLst>
              <a:ext uri="{FF2B5EF4-FFF2-40B4-BE49-F238E27FC236}">
                <a16:creationId xmlns:a16="http://schemas.microsoft.com/office/drawing/2014/main" id="{607FB65E-9976-44A3-871E-B5802908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1268413"/>
            <a:ext cx="5661025" cy="3024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5" name="Picture 9" descr="ukr_anim">
            <a:extLst>
              <a:ext uri="{FF2B5EF4-FFF2-40B4-BE49-F238E27FC236}">
                <a16:creationId xmlns:a16="http://schemas.microsoft.com/office/drawing/2014/main" id="{F8D20D61-5FF5-454F-AFBA-9B8ED15FA2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27000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5FA2DD84-1602-4A77-B53B-D261E22F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29AA8112-0677-475F-8FFA-03A1919C0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34925"/>
            <a:ext cx="8928100" cy="896938"/>
          </a:xfrm>
        </p:spPr>
        <p:txBody>
          <a:bodyPr/>
          <a:lstStyle/>
          <a:p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Trzecia grupa regionów</a:t>
            </a:r>
          </a:p>
        </p:txBody>
      </p:sp>
      <p:pic>
        <p:nvPicPr>
          <p:cNvPr id="8195" name="Місце для вмісту 1">
            <a:extLst>
              <a:ext uri="{FF2B5EF4-FFF2-40B4-BE49-F238E27FC236}">
                <a16:creationId xmlns:a16="http://schemas.microsoft.com/office/drawing/2014/main" id="{056BA588-06B2-4AC6-8CAF-7AD182462C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925" y="1260475"/>
            <a:ext cx="6502400" cy="334327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388" name="Прямокутник 4">
            <a:extLst>
              <a:ext uri="{FF2B5EF4-FFF2-40B4-BE49-F238E27FC236}">
                <a16:creationId xmlns:a16="http://schemas.microsoft.com/office/drawing/2014/main" id="{C89476B8-8767-4EBB-A816-525A90515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2133600"/>
            <a:ext cx="2592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uk-UA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MIESZKA</a:t>
            </a:r>
            <a:r>
              <a:rPr lang="uk-UA" altLang="uk-UA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3-5 </a:t>
            </a:r>
            <a:r>
              <a:rPr lang="pl-PL" altLang="uk-UA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uk-UA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ARODOWOŚCI</a:t>
            </a:r>
            <a:endParaRPr lang="uk-UA" altLang="uk-UA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Прямокутник 5">
            <a:extLst>
              <a:ext uri="{FF2B5EF4-FFF2-40B4-BE49-F238E27FC236}">
                <a16:creationId xmlns:a16="http://schemas.microsoft.com/office/drawing/2014/main" id="{0979B320-5851-47A4-B2B7-3CEEA9F3E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652963"/>
            <a:ext cx="64817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Regiony obwodu Zachodniego:</a:t>
            </a:r>
            <a:r>
              <a:rPr lang="en-US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Wołyń, Iwano-Frankowsk, Lwów, Równe, </a:t>
            </a:r>
            <a:endParaRPr lang="uk-UA" altLang="uk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region Tarnopole </a:t>
            </a:r>
            <a:endParaRPr lang="uk-UA" altLang="uk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Podole: Winnica, regiony Chmielnicki</a:t>
            </a:r>
            <a:r>
              <a:rPr lang="uk-UA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Czerniowiecki, region Sumy</a:t>
            </a:r>
            <a:endParaRPr lang="ru-RU" altLang="uk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Picture 9" descr="ukr_anim">
            <a:extLst>
              <a:ext uri="{FF2B5EF4-FFF2-40B4-BE49-F238E27FC236}">
                <a16:creationId xmlns:a16="http://schemas.microsoft.com/office/drawing/2014/main" id="{7F65752A-E481-47B8-807C-95FF080AB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04788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70867517-D8B9-4341-A8BF-D43B1CEB1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332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4">
            <a:extLst>
              <a:ext uri="{FF2B5EF4-FFF2-40B4-BE49-F238E27FC236}">
                <a16:creationId xmlns:a16="http://schemas.microsoft.com/office/drawing/2014/main" id="{68604DD8-BBFD-4D82-959B-E1CD060FF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013" y="88900"/>
            <a:ext cx="8943975" cy="914400"/>
          </a:xfrm>
        </p:spPr>
        <p:txBody>
          <a:bodyPr/>
          <a:lstStyle/>
          <a:p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Podstawy edukacji wielokulturowej</a:t>
            </a:r>
            <a:b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zostały określone:</a:t>
            </a:r>
            <a:endParaRPr lang="en-US" altLang="ru-RU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Line 81">
            <a:extLst>
              <a:ext uri="{FF2B5EF4-FFF2-40B4-BE49-F238E27FC236}">
                <a16:creationId xmlns:a16="http://schemas.microsoft.com/office/drawing/2014/main" id="{6B77982D-9CC6-4DAD-AEE5-172CAA535C63}"/>
              </a:ext>
            </a:extLst>
          </p:cNvPr>
          <p:cNvSpPr>
            <a:spLocks noChangeShapeType="1"/>
          </p:cNvSpPr>
          <p:nvPr/>
        </p:nvSpPr>
        <p:spPr bwMode="black">
          <a:xfrm>
            <a:off x="1714500" y="4891088"/>
            <a:ext cx="5665788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7412" name="Rectangle 82">
            <a:extLst>
              <a:ext uri="{FF2B5EF4-FFF2-40B4-BE49-F238E27FC236}">
                <a16:creationId xmlns:a16="http://schemas.microsoft.com/office/drawing/2014/main" id="{957E1A72-8F9D-416C-A7CD-B205D768724C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825625" y="4256088"/>
            <a:ext cx="57102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Konwencja w sprawie zwalczania</a:t>
            </a:r>
            <a:endParaRPr lang="en-US" alt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dyskryminacji w dziedzinie oświaty</a:t>
            </a:r>
            <a:endParaRPr lang="uk-UA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Line 83">
            <a:extLst>
              <a:ext uri="{FF2B5EF4-FFF2-40B4-BE49-F238E27FC236}">
                <a16:creationId xmlns:a16="http://schemas.microsoft.com/office/drawing/2014/main" id="{2060D8F2-0983-4442-AC47-B8E27803E190}"/>
              </a:ext>
            </a:extLst>
          </p:cNvPr>
          <p:cNvSpPr>
            <a:spLocks noChangeShapeType="1"/>
          </p:cNvSpPr>
          <p:nvPr/>
        </p:nvSpPr>
        <p:spPr bwMode="black">
          <a:xfrm>
            <a:off x="1819275" y="2516188"/>
            <a:ext cx="4729163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7414" name="Rectangle 84">
            <a:extLst>
              <a:ext uri="{FF2B5EF4-FFF2-40B4-BE49-F238E27FC236}">
                <a16:creationId xmlns:a16="http://schemas.microsoft.com/office/drawing/2014/main" id="{E30F11D8-0466-43C2-AE40-4CB86A0C004C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286000" y="2133600"/>
            <a:ext cx="4605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Karta Narodów Zjednoczonych </a:t>
            </a:r>
            <a:endParaRPr lang="pl-PL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Line 85">
            <a:extLst>
              <a:ext uri="{FF2B5EF4-FFF2-40B4-BE49-F238E27FC236}">
                <a16:creationId xmlns:a16="http://schemas.microsoft.com/office/drawing/2014/main" id="{E3D94083-D4B4-4D11-B450-58EA0BB673F7}"/>
              </a:ext>
            </a:extLst>
          </p:cNvPr>
          <p:cNvSpPr>
            <a:spLocks noChangeShapeType="1"/>
          </p:cNvSpPr>
          <p:nvPr/>
        </p:nvSpPr>
        <p:spPr bwMode="black">
          <a:xfrm>
            <a:off x="2238375" y="3030538"/>
            <a:ext cx="4800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7416" name="Rectangle 86">
            <a:extLst>
              <a:ext uri="{FF2B5EF4-FFF2-40B4-BE49-F238E27FC236}">
                <a16:creationId xmlns:a16="http://schemas.microsoft.com/office/drawing/2014/main" id="{6FA3C31B-C37E-44BE-A792-3BCC102621F4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673350" y="2686050"/>
            <a:ext cx="3552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Preambuła Karty UNESCO</a:t>
            </a:r>
            <a:r>
              <a:rPr lang="ru-RU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Line 87">
            <a:extLst>
              <a:ext uri="{FF2B5EF4-FFF2-40B4-BE49-F238E27FC236}">
                <a16:creationId xmlns:a16="http://schemas.microsoft.com/office/drawing/2014/main" id="{0D9EB230-FEB5-474E-BDE2-A36F6EC76EB5}"/>
              </a:ext>
            </a:extLst>
          </p:cNvPr>
          <p:cNvSpPr>
            <a:spLocks noChangeShapeType="1"/>
          </p:cNvSpPr>
          <p:nvPr/>
        </p:nvSpPr>
        <p:spPr bwMode="black">
          <a:xfrm>
            <a:off x="2381250" y="3802063"/>
            <a:ext cx="57912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7418" name="Rectangle 88">
            <a:extLst>
              <a:ext uri="{FF2B5EF4-FFF2-40B4-BE49-F238E27FC236}">
                <a16:creationId xmlns:a16="http://schemas.microsoft.com/office/drawing/2014/main" id="{C5252CD4-122C-41F2-A8B9-5D5091794D7C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584450" y="3141663"/>
            <a:ext cx="5588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Międzynarodowa konwencja w sprawie likwidacji wszelkich form dyskryminacji rasowej</a:t>
            </a:r>
            <a:endParaRPr lang="en-US" altLang="ru-RU" sz="2000"/>
          </a:p>
        </p:txBody>
      </p:sp>
      <p:sp>
        <p:nvSpPr>
          <p:cNvPr id="17419" name="Line 89">
            <a:extLst>
              <a:ext uri="{FF2B5EF4-FFF2-40B4-BE49-F238E27FC236}">
                <a16:creationId xmlns:a16="http://schemas.microsoft.com/office/drawing/2014/main" id="{921F5DA5-4382-4FAD-9034-508237C1C6AA}"/>
              </a:ext>
            </a:extLst>
          </p:cNvPr>
          <p:cNvSpPr>
            <a:spLocks noChangeShapeType="1"/>
          </p:cNvSpPr>
          <p:nvPr/>
        </p:nvSpPr>
        <p:spPr bwMode="black">
          <a:xfrm>
            <a:off x="2225675" y="4297363"/>
            <a:ext cx="5659438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7420" name="Rectangle 90">
            <a:extLst>
              <a:ext uri="{FF2B5EF4-FFF2-40B4-BE49-F238E27FC236}">
                <a16:creationId xmlns:a16="http://schemas.microsoft.com/office/drawing/2014/main" id="{A41CB524-D246-4291-B43A-A50BAD9ED739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271713" y="3935413"/>
            <a:ext cx="480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Powszechna deklaracja praw człowieka</a:t>
            </a:r>
            <a:endParaRPr lang="pl-PL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21" name="Group 91">
            <a:extLst>
              <a:ext uri="{FF2B5EF4-FFF2-40B4-BE49-F238E27FC236}">
                <a16:creationId xmlns:a16="http://schemas.microsoft.com/office/drawing/2014/main" id="{28C11B70-2330-4B15-83CE-39FEA76238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82750" y="2138363"/>
            <a:ext cx="550863" cy="414337"/>
            <a:chOff x="2543" y="1006"/>
            <a:chExt cx="416" cy="416"/>
          </a:xfrm>
        </p:grpSpPr>
        <p:sp>
          <p:nvSpPr>
            <p:cNvPr id="17461" name="Oval 92">
              <a:extLst>
                <a:ext uri="{FF2B5EF4-FFF2-40B4-BE49-F238E27FC236}">
                  <a16:creationId xmlns:a16="http://schemas.microsoft.com/office/drawing/2014/main" id="{887AD7D4-94DB-407B-B4C5-0117D28D0C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UA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462" name="Group 93">
              <a:extLst>
                <a:ext uri="{FF2B5EF4-FFF2-40B4-BE49-F238E27FC236}">
                  <a16:creationId xmlns:a16="http://schemas.microsoft.com/office/drawing/2014/main" id="{73FD5A2A-A26C-48DC-A884-456D01E7C204}"/>
                </a:ext>
              </a:extLst>
            </p:cNvPr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17464" name="Picture 94" descr="circuler_1">
                <a:extLst>
                  <a:ext uri="{FF2B5EF4-FFF2-40B4-BE49-F238E27FC236}">
                    <a16:creationId xmlns:a16="http://schemas.microsoft.com/office/drawing/2014/main" id="{1AD4B82B-CAF7-4F3A-B957-8FB5BAA297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87" name="Oval 95">
                <a:extLst>
                  <a:ext uri="{FF2B5EF4-FFF2-40B4-BE49-F238E27FC236}">
                    <a16:creationId xmlns:a16="http://schemas.microsoft.com/office/drawing/2014/main" id="{9217D4FE-F65C-4EF1-9F02-8CF676F453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84" y="2036"/>
                <a:ext cx="431" cy="41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466" name="Picture 96" descr="Picture2">
                <a:extLst>
                  <a:ext uri="{FF2B5EF4-FFF2-40B4-BE49-F238E27FC236}">
                    <a16:creationId xmlns:a16="http://schemas.microsoft.com/office/drawing/2014/main" id="{DFE0664F-340C-4569-9967-BFFCFE2F66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63" name="Picture 97">
              <a:extLst>
                <a:ext uri="{FF2B5EF4-FFF2-40B4-BE49-F238E27FC236}">
                  <a16:creationId xmlns:a16="http://schemas.microsoft.com/office/drawing/2014/main" id="{6B4C7E73-E1EB-41C6-8DC2-3644A9E5A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22" name="Group 98">
            <a:extLst>
              <a:ext uri="{FF2B5EF4-FFF2-40B4-BE49-F238E27FC236}">
                <a16:creationId xmlns:a16="http://schemas.microsoft.com/office/drawing/2014/main" id="{278CDE50-6B1D-4105-A13C-F534D297B8A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46288" y="2673350"/>
            <a:ext cx="550862" cy="414338"/>
            <a:chOff x="3071" y="1006"/>
            <a:chExt cx="416" cy="416"/>
          </a:xfrm>
        </p:grpSpPr>
        <p:sp>
          <p:nvSpPr>
            <p:cNvPr id="17455" name="Oval 99">
              <a:extLst>
                <a:ext uri="{FF2B5EF4-FFF2-40B4-BE49-F238E27FC236}">
                  <a16:creationId xmlns:a16="http://schemas.microsoft.com/office/drawing/2014/main" id="{39E1906B-755C-41BB-B056-F44E5D4766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UA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456" name="Group 100">
              <a:extLst>
                <a:ext uri="{FF2B5EF4-FFF2-40B4-BE49-F238E27FC236}">
                  <a16:creationId xmlns:a16="http://schemas.microsoft.com/office/drawing/2014/main" id="{C048B941-53B1-4A8B-826C-53E19842DB23}"/>
                </a:ext>
              </a:extLst>
            </p:cNvPr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17458" name="Picture 101" descr="circuler_1">
                <a:extLst>
                  <a:ext uri="{FF2B5EF4-FFF2-40B4-BE49-F238E27FC236}">
                    <a16:creationId xmlns:a16="http://schemas.microsoft.com/office/drawing/2014/main" id="{00693FE7-908D-4083-BA72-BB1F18FEB1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4" name="Oval 102">
                <a:extLst>
                  <a:ext uri="{FF2B5EF4-FFF2-40B4-BE49-F238E27FC236}">
                    <a16:creationId xmlns:a16="http://schemas.microsoft.com/office/drawing/2014/main" id="{414D55AC-ADD9-45AD-9145-F96E890CC4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84" y="2036"/>
                <a:ext cx="431" cy="4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460" name="Picture 103" descr="Picture2">
                <a:extLst>
                  <a:ext uri="{FF2B5EF4-FFF2-40B4-BE49-F238E27FC236}">
                    <a16:creationId xmlns:a16="http://schemas.microsoft.com/office/drawing/2014/main" id="{51A44F8A-8715-44FE-BADB-5DACACD983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57" name="Picture 104">
              <a:extLst>
                <a:ext uri="{FF2B5EF4-FFF2-40B4-BE49-F238E27FC236}">
                  <a16:creationId xmlns:a16="http://schemas.microsoft.com/office/drawing/2014/main" id="{6E2773C2-C763-4279-9D06-94E4D209C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23" name="Group 105">
            <a:extLst>
              <a:ext uri="{FF2B5EF4-FFF2-40B4-BE49-F238E27FC236}">
                <a16:creationId xmlns:a16="http://schemas.microsoft.com/office/drawing/2014/main" id="{3B41CD82-0AE8-4EF7-9985-DF07215AB9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14525" y="3348038"/>
            <a:ext cx="552450" cy="412750"/>
            <a:chOff x="3647" y="1006"/>
            <a:chExt cx="416" cy="416"/>
          </a:xfrm>
        </p:grpSpPr>
        <p:sp>
          <p:nvSpPr>
            <p:cNvPr id="17449" name="Oval 106">
              <a:extLst>
                <a:ext uri="{FF2B5EF4-FFF2-40B4-BE49-F238E27FC236}">
                  <a16:creationId xmlns:a16="http://schemas.microsoft.com/office/drawing/2014/main" id="{C7F41A62-8161-448F-9F4B-82472D9762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47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UA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450" name="Group 107">
              <a:extLst>
                <a:ext uri="{FF2B5EF4-FFF2-40B4-BE49-F238E27FC236}">
                  <a16:creationId xmlns:a16="http://schemas.microsoft.com/office/drawing/2014/main" id="{2403AE17-0FEE-49DA-8DED-5588B4A07787}"/>
                </a:ext>
              </a:extLst>
            </p:cNvPr>
            <p:cNvGrpSpPr>
              <a:grpSpLocks/>
            </p:cNvGrpSpPr>
            <p:nvPr/>
          </p:nvGrpSpPr>
          <p:grpSpPr bwMode="auto">
            <a:xfrm rot="-2288454">
              <a:off x="3682" y="1034"/>
              <a:ext cx="348" cy="356"/>
              <a:chOff x="887" y="2040"/>
              <a:chExt cx="433" cy="422"/>
            </a:xfrm>
          </p:grpSpPr>
          <p:pic>
            <p:nvPicPr>
              <p:cNvPr id="17452" name="Picture 108" descr="circuler_1">
                <a:extLst>
                  <a:ext uri="{FF2B5EF4-FFF2-40B4-BE49-F238E27FC236}">
                    <a16:creationId xmlns:a16="http://schemas.microsoft.com/office/drawing/2014/main" id="{A296C02E-E974-4693-8958-FA6CC4F80C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1" name="Oval 109">
                <a:extLst>
                  <a:ext uri="{FF2B5EF4-FFF2-40B4-BE49-F238E27FC236}">
                    <a16:creationId xmlns:a16="http://schemas.microsoft.com/office/drawing/2014/main" id="{1932DA9C-247D-42BE-BE1A-78CFD1D1F3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85" y="2044"/>
                <a:ext cx="430" cy="41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hlink">
                      <a:alpha val="75000"/>
                    </a:schemeClr>
                  </a:gs>
                  <a:gs pos="10000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454" name="Picture 110" descr="Picture2">
                <a:extLst>
                  <a:ext uri="{FF2B5EF4-FFF2-40B4-BE49-F238E27FC236}">
                    <a16:creationId xmlns:a16="http://schemas.microsoft.com/office/drawing/2014/main" id="{4DE12584-43A4-412F-856B-D10F2171EB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51" name="Picture 111">
              <a:extLst>
                <a:ext uri="{FF2B5EF4-FFF2-40B4-BE49-F238E27FC236}">
                  <a16:creationId xmlns:a16="http://schemas.microsoft.com/office/drawing/2014/main" id="{4205C97A-6AAE-4F64-ADFD-A9AA43052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676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24" name="Group 112">
            <a:extLst>
              <a:ext uri="{FF2B5EF4-FFF2-40B4-BE49-F238E27FC236}">
                <a16:creationId xmlns:a16="http://schemas.microsoft.com/office/drawing/2014/main" id="{9AC563B3-AC13-430A-9F83-FEA08EFAE4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82750" y="3883025"/>
            <a:ext cx="550863" cy="414338"/>
            <a:chOff x="4213" y="1006"/>
            <a:chExt cx="416" cy="416"/>
          </a:xfrm>
        </p:grpSpPr>
        <p:sp>
          <p:nvSpPr>
            <p:cNvPr id="17443" name="Oval 113">
              <a:extLst>
                <a:ext uri="{FF2B5EF4-FFF2-40B4-BE49-F238E27FC236}">
                  <a16:creationId xmlns:a16="http://schemas.microsoft.com/office/drawing/2014/main" id="{916CBD68-5A48-4D67-8CDB-7A26540284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1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UA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444" name="Group 114">
              <a:extLst>
                <a:ext uri="{FF2B5EF4-FFF2-40B4-BE49-F238E27FC236}">
                  <a16:creationId xmlns:a16="http://schemas.microsoft.com/office/drawing/2014/main" id="{21AC9127-B32B-48AF-AFA2-18DF346B4B03}"/>
                </a:ext>
              </a:extLst>
            </p:cNvPr>
            <p:cNvGrpSpPr>
              <a:grpSpLocks/>
            </p:cNvGrpSpPr>
            <p:nvPr/>
          </p:nvGrpSpPr>
          <p:grpSpPr bwMode="auto">
            <a:xfrm rot="-2288454">
              <a:off x="4248" y="1034"/>
              <a:ext cx="348" cy="356"/>
              <a:chOff x="887" y="2040"/>
              <a:chExt cx="433" cy="422"/>
            </a:xfrm>
          </p:grpSpPr>
          <p:pic>
            <p:nvPicPr>
              <p:cNvPr id="17446" name="Picture 115" descr="circuler_1">
                <a:extLst>
                  <a:ext uri="{FF2B5EF4-FFF2-40B4-BE49-F238E27FC236}">
                    <a16:creationId xmlns:a16="http://schemas.microsoft.com/office/drawing/2014/main" id="{0267F6E6-7F8B-4B2C-8622-20A245B4CB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8" name="Oval 116">
                <a:extLst>
                  <a:ext uri="{FF2B5EF4-FFF2-40B4-BE49-F238E27FC236}">
                    <a16:creationId xmlns:a16="http://schemas.microsoft.com/office/drawing/2014/main" id="{F64F9122-DAD0-4983-9754-099C002178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84" y="2036"/>
                <a:ext cx="431" cy="4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folHlink">
                      <a:alpha val="75000"/>
                    </a:schemeClr>
                  </a:gs>
                  <a:gs pos="100000">
                    <a:schemeClr val="folHlink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448" name="Picture 117" descr="Picture2">
                <a:extLst>
                  <a:ext uri="{FF2B5EF4-FFF2-40B4-BE49-F238E27FC236}">
                    <a16:creationId xmlns:a16="http://schemas.microsoft.com/office/drawing/2014/main" id="{4158EAA5-B122-4997-968A-AEC922B6F2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45" name="Picture 118">
              <a:extLst>
                <a:ext uri="{FF2B5EF4-FFF2-40B4-BE49-F238E27FC236}">
                  <a16:creationId xmlns:a16="http://schemas.microsoft.com/office/drawing/2014/main" id="{DE1BC5C6-7DB1-4D7E-8D1F-A70C1C689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424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25" name="Group 119">
            <a:extLst>
              <a:ext uri="{FF2B5EF4-FFF2-40B4-BE49-F238E27FC236}">
                <a16:creationId xmlns:a16="http://schemas.microsoft.com/office/drawing/2014/main" id="{3C90CDB2-FF51-475D-9786-722B03AE72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55713" y="4476750"/>
            <a:ext cx="550862" cy="414338"/>
            <a:chOff x="4803" y="1006"/>
            <a:chExt cx="416" cy="416"/>
          </a:xfrm>
        </p:grpSpPr>
        <p:sp>
          <p:nvSpPr>
            <p:cNvPr id="17437" name="Oval 120">
              <a:extLst>
                <a:ext uri="{FF2B5EF4-FFF2-40B4-BE49-F238E27FC236}">
                  <a16:creationId xmlns:a16="http://schemas.microsoft.com/office/drawing/2014/main" id="{18073B7B-2713-4D84-9C46-804D384980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0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UA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438" name="Group 121">
              <a:extLst>
                <a:ext uri="{FF2B5EF4-FFF2-40B4-BE49-F238E27FC236}">
                  <a16:creationId xmlns:a16="http://schemas.microsoft.com/office/drawing/2014/main" id="{91CE0953-CB57-486F-B729-56663ABC8599}"/>
                </a:ext>
              </a:extLst>
            </p:cNvPr>
            <p:cNvGrpSpPr>
              <a:grpSpLocks/>
            </p:cNvGrpSpPr>
            <p:nvPr/>
          </p:nvGrpSpPr>
          <p:grpSpPr bwMode="auto">
            <a:xfrm rot="-2288454">
              <a:off x="4838" y="1034"/>
              <a:ext cx="348" cy="356"/>
              <a:chOff x="887" y="2040"/>
              <a:chExt cx="433" cy="422"/>
            </a:xfrm>
          </p:grpSpPr>
          <p:pic>
            <p:nvPicPr>
              <p:cNvPr id="17440" name="Picture 122" descr="circuler_1">
                <a:extLst>
                  <a:ext uri="{FF2B5EF4-FFF2-40B4-BE49-F238E27FC236}">
                    <a16:creationId xmlns:a16="http://schemas.microsoft.com/office/drawing/2014/main" id="{C2115E51-595B-4A00-A210-ED432B49A1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41" name="Oval 123">
                <a:extLst>
                  <a:ext uri="{FF2B5EF4-FFF2-40B4-BE49-F238E27FC236}">
                    <a16:creationId xmlns:a16="http://schemas.microsoft.com/office/drawing/2014/main" id="{1448F7AA-D227-40E5-92DA-8E1ADA45F4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87" y="2041"/>
                <a:ext cx="432" cy="422"/>
              </a:xfrm>
              <a:prstGeom prst="ellipse">
                <a:avLst/>
              </a:prstGeom>
              <a:solidFill>
                <a:srgbClr val="FB4F2D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UA" sz="2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442" name="Picture 124" descr="Picture2">
                <a:extLst>
                  <a:ext uri="{FF2B5EF4-FFF2-40B4-BE49-F238E27FC236}">
                    <a16:creationId xmlns:a16="http://schemas.microsoft.com/office/drawing/2014/main" id="{EDB91808-5463-4255-80AF-67D6F58247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39" name="Picture 125">
              <a:extLst>
                <a:ext uri="{FF2B5EF4-FFF2-40B4-BE49-F238E27FC236}">
                  <a16:creationId xmlns:a16="http://schemas.microsoft.com/office/drawing/2014/main" id="{C9D4C5CE-2EA3-4AB8-A698-34198367CE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483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26" name="Group 98">
            <a:extLst>
              <a:ext uri="{FF2B5EF4-FFF2-40B4-BE49-F238E27FC236}">
                <a16:creationId xmlns:a16="http://schemas.microsoft.com/office/drawing/2014/main" id="{E411E89E-006E-4D88-9051-0E5865F16B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8663" y="4994275"/>
            <a:ext cx="550862" cy="414338"/>
            <a:chOff x="3071" y="1006"/>
            <a:chExt cx="416" cy="416"/>
          </a:xfrm>
        </p:grpSpPr>
        <p:sp>
          <p:nvSpPr>
            <p:cNvPr id="17431" name="Oval 99">
              <a:extLst>
                <a:ext uri="{FF2B5EF4-FFF2-40B4-BE49-F238E27FC236}">
                  <a16:creationId xmlns:a16="http://schemas.microsoft.com/office/drawing/2014/main" id="{7BA9E0B1-1504-471B-8CB0-01BEB9AABEE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UA" sz="2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432" name="Group 100">
              <a:extLst>
                <a:ext uri="{FF2B5EF4-FFF2-40B4-BE49-F238E27FC236}">
                  <a16:creationId xmlns:a16="http://schemas.microsoft.com/office/drawing/2014/main" id="{620D7844-BFEE-4A94-AFB2-81C8F31F1319}"/>
                </a:ext>
              </a:extLst>
            </p:cNvPr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17434" name="Picture 101" descr="circuler_1">
                <a:extLst>
                  <a:ext uri="{FF2B5EF4-FFF2-40B4-BE49-F238E27FC236}">
                    <a16:creationId xmlns:a16="http://schemas.microsoft.com/office/drawing/2014/main" id="{C91ED648-C127-48FB-9315-7F0DDA82EF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Oval 102">
                <a:extLst>
                  <a:ext uri="{FF2B5EF4-FFF2-40B4-BE49-F238E27FC236}">
                    <a16:creationId xmlns:a16="http://schemas.microsoft.com/office/drawing/2014/main" id="{AF1B0B75-7684-440F-9AA5-CA2FC7611D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84" y="2036"/>
                <a:ext cx="431" cy="4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436" name="Picture 103" descr="Picture2">
                <a:extLst>
                  <a:ext uri="{FF2B5EF4-FFF2-40B4-BE49-F238E27FC236}">
                    <a16:creationId xmlns:a16="http://schemas.microsoft.com/office/drawing/2014/main" id="{A04167FC-E8E9-4170-AE72-239705D38F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33" name="Picture 104">
              <a:extLst>
                <a:ext uri="{FF2B5EF4-FFF2-40B4-BE49-F238E27FC236}">
                  <a16:creationId xmlns:a16="http://schemas.microsoft.com/office/drawing/2014/main" id="{481B191B-9EC8-4BD4-B704-24E38606B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7" name="TextBox 58">
            <a:extLst>
              <a:ext uri="{FF2B5EF4-FFF2-40B4-BE49-F238E27FC236}">
                <a16:creationId xmlns:a16="http://schemas.microsoft.com/office/drawing/2014/main" id="{C58C5B3B-EB1E-4B08-A7AB-A516B00A8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88" y="5002213"/>
            <a:ext cx="6340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Powszechna Deklaracja o Różnorodności Kulturowej</a:t>
            </a:r>
            <a:endParaRPr lang="uk-UA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8" name="Line 81">
            <a:extLst>
              <a:ext uri="{FF2B5EF4-FFF2-40B4-BE49-F238E27FC236}">
                <a16:creationId xmlns:a16="http://schemas.microsoft.com/office/drawing/2014/main" id="{9A3FD375-18C7-4F1F-9CE6-180835B29FBF}"/>
              </a:ext>
            </a:extLst>
          </p:cNvPr>
          <p:cNvSpPr>
            <a:spLocks noChangeShapeType="1"/>
          </p:cNvSpPr>
          <p:nvPr/>
        </p:nvSpPr>
        <p:spPr bwMode="black">
          <a:xfrm>
            <a:off x="1158875" y="5376863"/>
            <a:ext cx="6005513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pic>
        <p:nvPicPr>
          <p:cNvPr id="58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5F8E4F51-9964-41AC-B755-A1073A837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243" y="10141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30" name="Picture 9" descr="ukr_anim">
            <a:extLst>
              <a:ext uri="{FF2B5EF4-FFF2-40B4-BE49-F238E27FC236}">
                <a16:creationId xmlns:a16="http://schemas.microsoft.com/office/drawing/2014/main" id="{BA9F1654-3FDE-4CDE-941B-22FD8C1712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2">
            <a:extLst>
              <a:ext uri="{FF2B5EF4-FFF2-40B4-BE49-F238E27FC236}">
                <a16:creationId xmlns:a16="http://schemas.microsoft.com/office/drawing/2014/main" id="{07359C02-9751-43DF-AA06-A07004394D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0"/>
            <a:ext cx="8229600" cy="658653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uk-UA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pl-PL" alt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Artykuł</a:t>
            </a:r>
            <a:r>
              <a:rPr lang="uk-UA" alt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pl-PL" alt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Konstytucji Ukrainy</a:t>
            </a:r>
            <a:r>
              <a:rPr lang="uk-UA" altLang="uk-UA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uk-UA" altLang="uk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uk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uk-UA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Państwo sprzyja konsolidacji i rozwojowi narodowości ukraińskiej</a:t>
            </a:r>
            <a:r>
              <a:rPr lang="uk-UA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jej świadomości historycznej</a:t>
            </a:r>
            <a:r>
              <a:rPr lang="uk-UA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tradycji i kultury</a:t>
            </a:r>
            <a:r>
              <a:rPr lang="uk-UA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jak również rozwojowi etnicznej</a:t>
            </a:r>
            <a:r>
              <a:rPr lang="uk-UA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kulturowej, językowej i religijnej tożsamości wszystkich narodów rdzennych </a:t>
            </a:r>
            <a:r>
              <a:rPr lang="uk-UA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mniejszości narodowych Ukrainy</a:t>
            </a:r>
            <a:r>
              <a:rPr lang="uk-UA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6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CAFA1A71-B900-43FB-9815-481FE451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9" descr="ukr_anim">
            <a:extLst>
              <a:ext uri="{FF2B5EF4-FFF2-40B4-BE49-F238E27FC236}">
                <a16:creationId xmlns:a16="http://schemas.microsoft.com/office/drawing/2014/main" id="{55C6D0F7-F464-439A-8B44-6F08C1C61A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Объект 2">
            <a:extLst>
              <a:ext uri="{FF2B5EF4-FFF2-40B4-BE49-F238E27FC236}">
                <a16:creationId xmlns:a16="http://schemas.microsoft.com/office/drawing/2014/main" id="{35CD5187-BC62-44D0-B207-23F7BF26CB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0"/>
            <a:ext cx="9036050" cy="5994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okument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świadczący o wsparciu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przez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państwo kultur wszystkich grup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etnicznych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60000"/>
                  <a:lumOff val="40000"/>
                </a:schemeClr>
              </a:buClr>
              <a:buSzPct val="130000"/>
              <a:buFontTx/>
              <a:buBlip>
                <a:blip r:embed="rId2"/>
              </a:buBlip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stawa Ukrainy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mniejszościach narodowych w Ukrainie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(1992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uzupełniona w latach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2014),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60000"/>
                  <a:lumOff val="40000"/>
                </a:schemeClr>
              </a:buClr>
              <a:buSzPct val="130000"/>
              <a:buFontTx/>
              <a:buBlip>
                <a:blip r:embed="rId2"/>
              </a:buBlip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zasadach państwowej polityki językowej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(2012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60000"/>
                  <a:lumOff val="40000"/>
                </a:schemeClr>
              </a:buClr>
              <a:buSzPct val="130000"/>
              <a:buFontTx/>
              <a:buBlip>
                <a:blip r:embed="rId2"/>
              </a:buBlip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kulturze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(2011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.);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60000"/>
                  <a:lumOff val="40000"/>
                </a:schemeClr>
              </a:buClr>
              <a:buSzPct val="130000"/>
              <a:buFontTx/>
              <a:buBlip>
                <a:blip r:embed="rId2"/>
              </a:buBlip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kształceniu wyższym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(2014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60000"/>
                  <a:lumOff val="40000"/>
                </a:schemeClr>
              </a:buClr>
              <a:buSzPct val="130000"/>
              <a:buFontTx/>
              <a:buBlip>
                <a:blip r:embed="rId2"/>
              </a:buBlip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edukacji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(2017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  <a:endParaRPr lang="x-none" alt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7CFB0264-8E7F-4141-B96B-9F5071533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-39475"/>
            <a:ext cx="827584" cy="827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9" descr="ukr_anim">
            <a:extLst>
              <a:ext uri="{FF2B5EF4-FFF2-40B4-BE49-F238E27FC236}">
                <a16:creationId xmlns:a16="http://schemas.microsoft.com/office/drawing/2014/main" id="{63884DA8-7168-42E7-A394-616436FA95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74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D99C8A9C-AE63-47E2-B843-8FBC59DDF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3538" y="0"/>
            <a:ext cx="8435975" cy="977900"/>
          </a:xfrm>
        </p:spPr>
        <p:txBody>
          <a:bodyPr/>
          <a:lstStyle/>
          <a:p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Edukacja wielokulturowa</a:t>
            </a:r>
            <a:endParaRPr lang="ru-RU" altLang="ru-RU" sz="320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B3E6327-F693-4062-BB58-6203B685D85C}"/>
              </a:ext>
            </a:extLst>
          </p:cNvPr>
          <p:cNvGraphicFramePr/>
          <p:nvPr/>
        </p:nvGraphicFramePr>
        <p:xfrm>
          <a:off x="86997" y="1700808"/>
          <a:ext cx="9087655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Стрілка: зчетверена 8">
            <a:extLst>
              <a:ext uri="{FF2B5EF4-FFF2-40B4-BE49-F238E27FC236}">
                <a16:creationId xmlns:a16="http://schemas.microsoft.com/office/drawing/2014/main" id="{903DF111-2EA0-4483-A9B1-24BF768DBC4B}"/>
              </a:ext>
            </a:extLst>
          </p:cNvPr>
          <p:cNvSpPr/>
          <p:nvPr/>
        </p:nvSpPr>
        <p:spPr>
          <a:xfrm>
            <a:off x="3851275" y="2925763"/>
            <a:ext cx="1584325" cy="1439862"/>
          </a:xfrm>
          <a:prstGeom prst="quadArrow">
            <a:avLst>
              <a:gd name="adj1" fmla="val 22500"/>
              <a:gd name="adj2" fmla="val 22500"/>
              <a:gd name="adj3" fmla="val 23809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539916AA-7F77-4B55-B496-DA7864EF9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60851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9" descr="ukr_anim">
            <a:extLst>
              <a:ext uri="{FF2B5EF4-FFF2-40B4-BE49-F238E27FC236}">
                <a16:creationId xmlns:a16="http://schemas.microsoft.com/office/drawing/2014/main" id="{1254D6A6-106A-45BE-ABC3-BAEDF581EB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Box 7">
            <a:extLst>
              <a:ext uri="{FF2B5EF4-FFF2-40B4-BE49-F238E27FC236}">
                <a16:creationId xmlns:a16="http://schemas.microsoft.com/office/drawing/2014/main" id="{EDF4F6D0-5F42-4B41-BE6A-C306CBE14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638"/>
            <a:ext cx="8497887" cy="5784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Ukrainie zasada wielokulturowości</a:t>
            </a:r>
            <a:endParaRPr lang="en-US" alt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edukacji 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realizowana jest poprzez: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wyrównywanie szans uczniom należącym do różnych grup kulturowych;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wspieranie relacji międzyludzkich przedstawicieli różnych kultur w oparciu o współpracę i tolerancję;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nauczanie różnych (pochodzenie etniczne) uczniów w jednej grupie;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wprowadzenie szkoleń i kursów dotyczących edukacji wielokulturowej.</a:t>
            </a:r>
            <a:endParaRPr lang="uk-UA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2BB655B2-109E-4D5C-AB75-403759FE7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9" descr="ukr_anim">
            <a:extLst>
              <a:ext uri="{FF2B5EF4-FFF2-40B4-BE49-F238E27FC236}">
                <a16:creationId xmlns:a16="http://schemas.microsoft.com/office/drawing/2014/main" id="{EC034F27-946A-44B3-AEDC-7C5726FA7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7">
            <a:extLst>
              <a:ext uri="{FF2B5EF4-FFF2-40B4-BE49-F238E27FC236}">
                <a16:creationId xmlns:a16="http://schemas.microsoft.com/office/drawing/2014/main" id="{D10F5ADF-63B2-4F2C-BCF5-EDEF25C75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12875"/>
            <a:ext cx="8064500" cy="4368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88900" indent="539750">
              <a:spcBef>
                <a:spcPct val="20000"/>
              </a:spcBef>
              <a:buChar char="•"/>
              <a:tabLst>
                <a:tab pos="64801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4801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4801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480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480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80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80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80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80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Ukraińscy badacze, analizując relacje między kulturą a edukacją, rozważają problem wielokulturowości w obszarze kulturoznawstwa:</a:t>
            </a:r>
            <a:endParaRPr lang="en-US" alt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endParaRPr lang="pl-PL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defRPr/>
            </a:pP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kontekście historycznym i kulturowym;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defRPr/>
            </a:pP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aspekcie dialogu kultur i kształtowania osobowości;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defRPr/>
            </a:pP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kontekście kształcenia nauczycieli kulturoznawstwa.</a:t>
            </a:r>
            <a:endParaRPr lang="uk-UA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C49C22E2-E62F-4713-9171-464506698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9" descr="ukr_anim">
            <a:extLst>
              <a:ext uri="{FF2B5EF4-FFF2-40B4-BE49-F238E27FC236}">
                <a16:creationId xmlns:a16="http://schemas.microsoft.com/office/drawing/2014/main" id="{339FBD09-8068-4472-B1A4-4AA3D4DC94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7">
            <a:extLst>
              <a:ext uri="{FF2B5EF4-FFF2-40B4-BE49-F238E27FC236}">
                <a16:creationId xmlns:a16="http://schemas.microsoft.com/office/drawing/2014/main" id="{E34B3E41-0E88-4A57-A69A-85F897AFB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-104775"/>
            <a:ext cx="8937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roblem</a:t>
            </a:r>
            <a:r>
              <a:rPr lang="en-US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pl-PL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 wielokulturowości w</a:t>
            </a:r>
            <a:endParaRPr lang="en-US" altLang="ru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obszarze kulturoznawstwa</a:t>
            </a:r>
            <a:endParaRPr lang="ru-UA" altLang="ru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ъект 2">
            <a:extLst>
              <a:ext uri="{FF2B5EF4-FFF2-40B4-BE49-F238E27FC236}">
                <a16:creationId xmlns:a16="http://schemas.microsoft.com/office/drawing/2014/main" id="{C0197398-FCAC-4CA5-85B9-FAF6119D93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24063" y="1773238"/>
            <a:ext cx="6745287" cy="2951162"/>
          </a:xfrm>
        </p:spPr>
        <p:txBody>
          <a:bodyPr/>
          <a:lstStyle/>
          <a:p>
            <a:pPr marL="0" indent="0" algn="just">
              <a:spcAft>
                <a:spcPts val="800"/>
              </a:spcAft>
              <a:buFontTx/>
              <a:buNone/>
            </a:pPr>
            <a:r>
              <a:rPr lang="pl-PL" altLang="uk-UA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1991 do 2022 – 65 badań problem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l-PL" altLang="uk-UA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kulturologicz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nych w </a:t>
            </a:r>
            <a:r>
              <a:rPr lang="pl-PL" altLang="uk-UA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edukacji.</a:t>
            </a:r>
          </a:p>
          <a:p>
            <a:pPr marL="0" indent="0" algn="just">
              <a:spcAft>
                <a:spcPts val="800"/>
              </a:spcAft>
              <a:buFontTx/>
              <a:buNone/>
            </a:pP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alt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FontTx/>
              <a:buNone/>
            </a:pPr>
            <a:endParaRPr lang="pl-PL" alt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FontTx/>
              <a:buNone/>
            </a:pP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Badania te stanowią 2,49% ogólnej liczby bada</a:t>
            </a:r>
            <a:r>
              <a:rPr lang="pl-PL" altLang="uk-UA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ń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l-PL" altLang="uk-UA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kulturologicz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nych.</a:t>
            </a:r>
            <a:r>
              <a:rPr lang="pl-PL" altLang="uk-UA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23555" name="Picture 9" descr="ukr_anim">
            <a:extLst>
              <a:ext uri="{FF2B5EF4-FFF2-40B4-BE49-F238E27FC236}">
                <a16:creationId xmlns:a16="http://schemas.microsoft.com/office/drawing/2014/main" id="{CA917610-9EF8-4337-94B7-5CCB836151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5">
            <a:extLst>
              <a:ext uri="{FF2B5EF4-FFF2-40B4-BE49-F238E27FC236}">
                <a16:creationId xmlns:a16="http://schemas.microsoft.com/office/drawing/2014/main" id="{BBFE3270-0782-4750-8630-58C7CA9A4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0"/>
            <a:ext cx="8642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uk-UA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Badania problem</a:t>
            </a:r>
            <a:r>
              <a:rPr lang="pl-PL" alt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l-PL" altLang="uk-UA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uk-UA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kulturologicz</a:t>
            </a:r>
            <a:r>
              <a:rPr lang="pl-PL" alt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nych w </a:t>
            </a:r>
            <a:r>
              <a:rPr lang="pl-PL" altLang="uk-UA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edukacji</a:t>
            </a:r>
            <a:r>
              <a:rPr lang="pl-PL" altLang="uk-UA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altLang="ru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43D90D14-BEA5-45C2-B208-D70E92C1D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Рисунок 2">
            <a:extLst>
              <a:ext uri="{FF2B5EF4-FFF2-40B4-BE49-F238E27FC236}">
                <a16:creationId xmlns:a16="http://schemas.microsoft.com/office/drawing/2014/main" id="{F5C02FCB-AFEF-4314-84AD-22F5130C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916113"/>
            <a:ext cx="9588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9">
            <a:extLst>
              <a:ext uri="{FF2B5EF4-FFF2-40B4-BE49-F238E27FC236}">
                <a16:creationId xmlns:a16="http://schemas.microsoft.com/office/drawing/2014/main" id="{E6831547-BBEC-41CE-A819-14FB6CDD0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4165600"/>
            <a:ext cx="9588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BDBB6006-AD38-4D74-A39A-47DF0D309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5" y="1787525"/>
            <a:ext cx="1106488" cy="830263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9pPr>
          </a:lstStyle>
          <a:p>
            <a:pPr algn="ctr" eaLnBrk="1" hangingPunct="1">
              <a:defRPr/>
            </a:pPr>
            <a:r>
              <a:rPr lang="ru-RU" altLang="uk-UA" b="1" dirty="0">
                <a:solidFill>
                  <a:srgbClr val="FFFFFF"/>
                </a:solidFill>
                <a:latin typeface="Arial Black" panose="020B0A04020102020204" pitchFamily="34" charset="0"/>
                <a:cs typeface="+mn-cs"/>
              </a:rPr>
              <a:t>ПРО </a:t>
            </a:r>
          </a:p>
          <a:p>
            <a:pPr algn="ctr" eaLnBrk="1" hangingPunct="1">
              <a:defRPr/>
            </a:pPr>
            <a:r>
              <a:rPr lang="ru-RU" altLang="uk-UA" b="1" dirty="0">
                <a:solidFill>
                  <a:srgbClr val="FFFFFF"/>
                </a:solidFill>
                <a:latin typeface="Arial Black" panose="020B0A04020102020204" pitchFamily="34" charset="0"/>
                <a:cs typeface="+mn-cs"/>
              </a:rPr>
              <a:t>12-18</a:t>
            </a:r>
            <a:endParaRPr lang="ru-RU" altLang="uk-UA" sz="1800" b="1" dirty="0">
              <a:solidFill>
                <a:srgbClr val="FFFFFF"/>
              </a:solidFill>
              <a:latin typeface="Arial Black" panose="020B0A04020102020204" pitchFamily="34" charset="0"/>
              <a:cs typeface="+mn-cs"/>
            </a:endParaRPr>
          </a:p>
        </p:txBody>
      </p:sp>
      <p:pic>
        <p:nvPicPr>
          <p:cNvPr id="5123" name="Picture 9" descr="ukr_anim">
            <a:extLst>
              <a:ext uri="{FF2B5EF4-FFF2-40B4-BE49-F238E27FC236}">
                <a16:creationId xmlns:a16="http://schemas.microsoft.com/office/drawing/2014/main" id="{FED18D50-2E08-45CC-AADA-256A47E8B8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2333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1755A7A9-9448-4A69-9C46-0C49B7ED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1052513"/>
            <a:ext cx="9172575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7">
            <a:extLst>
              <a:ext uri="{FF2B5EF4-FFF2-40B4-BE49-F238E27FC236}">
                <a16:creationId xmlns:a16="http://schemas.microsoft.com/office/drawing/2014/main" id="{9A800CCE-06C1-4A27-8E9A-71F0BA96D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169863"/>
            <a:ext cx="89249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lutego 2022 r.</a:t>
            </a:r>
            <a:br>
              <a:rPr lang="uk-UA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altLang="ru-UA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3C34903B-980A-49FE-A634-C66CC4AD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673" y="-27789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Объект 2">
            <a:extLst>
              <a:ext uri="{FF2B5EF4-FFF2-40B4-BE49-F238E27FC236}">
                <a16:creationId xmlns:a16="http://schemas.microsoft.com/office/drawing/2014/main" id="{E5CF5016-A353-41CA-971E-61075682CD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052513"/>
            <a:ext cx="8713787" cy="510222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l-PL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teoria i praktyka kształcenia kulturologicznego;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unowocześnianie treści dyscyplin kulturoznawczych;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konstruowanie treści podręczników w oparciu o podejście kulturologiczne;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wprowadzenie podejścia językowo-kulturowego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l-PL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edukacja młodzieży w oparciu o podejście kulturologiczne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Większość takich badań (55,5%) została wykonana w obszarze „Teoria i metody kształcenia zawodowego”.</a:t>
            </a:r>
            <a:endParaRPr lang="x-none" altLang="uk-UA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Прямоугольник 3">
            <a:extLst>
              <a:ext uri="{FF2B5EF4-FFF2-40B4-BE49-F238E27FC236}">
                <a16:creationId xmlns:a16="http://schemas.microsoft.com/office/drawing/2014/main" id="{D91BE83C-98CA-4172-B72B-9A8981B80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" y="203200"/>
            <a:ext cx="9010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ru-UA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Tematyki badawcze</a:t>
            </a:r>
            <a:r>
              <a:rPr lang="pl-PL" altLang="ru-UA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BC09ACAA-6907-42F4-AB22-DD1AF6347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7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9" descr="ukr_anim">
            <a:extLst>
              <a:ext uri="{FF2B5EF4-FFF2-40B4-BE49-F238E27FC236}">
                <a16:creationId xmlns:a16="http://schemas.microsoft.com/office/drawing/2014/main" id="{D024CF84-8CC6-4882-96D1-17D2713337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Объект 2">
            <a:extLst>
              <a:ext uri="{FF2B5EF4-FFF2-40B4-BE49-F238E27FC236}">
                <a16:creationId xmlns:a16="http://schemas.microsoft.com/office/drawing/2014/main" id="{33A941B7-FFD7-4288-8376-8D9E9AD04D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15888"/>
            <a:ext cx="7993063" cy="5894387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Problemy poruszane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endParaRPr 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profesjonalne przygotowanie specjalistów w warunkach wielokulturowości;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kształtowania kompetencji wielokulturowych;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wielokulturowe kształcenie nauczycieli;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przygotowanie przyszłych nauczycieli do wielokulturowej edukacji uczniów;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kształtowanie świadomości narodowej uczniów i studentów;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problemy edukacji wielokulturowej za granicą;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aksjologiczne aspekty edukacji wielokulturowej;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60000"/>
                  <a:lumOff val="40000"/>
                </a:schemeClr>
              </a:buClr>
              <a:buSzPct val="150000"/>
              <a:tabLst>
                <a:tab pos="6480175" algn="l"/>
              </a:tabLst>
              <a:defRPr/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zachowanie tożsamości narodowej.</a:t>
            </a:r>
            <a:endParaRPr lang="x-none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08E6601D-02EE-47DC-A688-554738D50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14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9" descr="ukr_anim">
            <a:extLst>
              <a:ext uri="{FF2B5EF4-FFF2-40B4-BE49-F238E27FC236}">
                <a16:creationId xmlns:a16="http://schemas.microsoft.com/office/drawing/2014/main" id="{BD3A42BA-8511-4C95-93EF-DACAAC84DF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E6FF7806-F3E9-4CAD-ADA9-3E5F417530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23813"/>
            <a:ext cx="8928100" cy="1030287"/>
          </a:xfrm>
        </p:spPr>
        <p:txBody>
          <a:bodyPr/>
          <a:lstStyle/>
          <a:p>
            <a:r>
              <a:rPr lang="pl-PL" altLang="uk-UA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Współpraca naukowa</a:t>
            </a:r>
            <a:br>
              <a:rPr lang="en-US" altLang="uk-UA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altLang="uk-UA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między Polską a Ukrainą</a:t>
            </a:r>
            <a:endParaRPr lang="ru-RU" altLang="uk-UA" sz="32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27" name="Объект 2">
            <a:extLst>
              <a:ext uri="{FF2B5EF4-FFF2-40B4-BE49-F238E27FC236}">
                <a16:creationId xmlns:a16="http://schemas.microsoft.com/office/drawing/2014/main" id="{5B724D73-2F59-4E24-8D1E-E90017683C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26013" y="2097088"/>
            <a:ext cx="4176712" cy="266382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pl-PL" altLang="uk-UA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Znaczący wkład w rozwój polsko-ukraińskich stosunków naukowych i badań w dziedzinie pedagogiki i edukacji międzykulturowej wniósł </a:t>
            </a:r>
            <a:endParaRPr lang="uk-UA" altLang="uk-UA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Tx/>
              <a:buNone/>
            </a:pPr>
            <a:r>
              <a:rPr lang="en-US" altLang="uk-UA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altLang="uk-UA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rof. Tadeusz Lewowicki </a:t>
            </a:r>
            <a:endParaRPr lang="ru-RU" altLang="uk-UA" sz="2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628" name="Рисунок 2">
            <a:extLst>
              <a:ext uri="{FF2B5EF4-FFF2-40B4-BE49-F238E27FC236}">
                <a16:creationId xmlns:a16="http://schemas.microsoft.com/office/drawing/2014/main" id="{64CD0226-FD31-4D22-B20D-757900D4D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2097088"/>
            <a:ext cx="4932363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5D2E234C-84E5-467D-AE74-2D009B01F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078BFA61-895E-41E7-9D54-C4E6C2A06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19050"/>
            <a:ext cx="19081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7">
            <a:extLst>
              <a:ext uri="{FF2B5EF4-FFF2-40B4-BE49-F238E27FC236}">
                <a16:creationId xmlns:a16="http://schemas.microsoft.com/office/drawing/2014/main" id="{4782E919-B15D-452B-A800-BE06F83C6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292225"/>
            <a:ext cx="7643812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uk-UA" altLang="uk-UA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2006 </a:t>
            </a:r>
            <a:r>
              <a:rPr lang="pl-PL" altLang="uk-UA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rok</a:t>
            </a:r>
            <a:endParaRPr lang="uk-UA" altLang="uk-UA" sz="28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altLang="uk-UA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Umowę między Komitetem Nauk Pedagogicznych Polskiej Akademii Nauk a Narodową Akademią Nauk Pedagogicznych Ukrainy podpisali </a:t>
            </a:r>
            <a:endParaRPr lang="en-US" altLang="uk-UA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uk-UA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Prof.</a:t>
            </a:r>
            <a:r>
              <a:rPr lang="en-US" altLang="uk-UA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uk-UA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Tadeusz Lewowicki </a:t>
            </a:r>
            <a:r>
              <a:rPr lang="en-US" altLang="uk-UA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Prof.</a:t>
            </a:r>
            <a:r>
              <a:rPr lang="pl-PL" altLang="uk-UA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Wasyl Kremeń. </a:t>
            </a:r>
            <a:endParaRPr lang="uk-UA" altLang="uk-UA" sz="28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1" name="Прямокутник 1">
            <a:extLst>
              <a:ext uri="{FF2B5EF4-FFF2-40B4-BE49-F238E27FC236}">
                <a16:creationId xmlns:a16="http://schemas.microsoft.com/office/drawing/2014/main" id="{AD3D7CEB-F72F-47D3-A922-B93253B28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644900"/>
            <a:ext cx="673258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uk-UA" altLang="uk-UA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uk-UA" altLang="uk-UA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altLang="uk-UA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Projekty polsko-ukraińskie zawsze były sferą </a:t>
            </a:r>
            <a:endParaRPr lang="en-US" altLang="uk-UA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altLang="uk-UA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szczególnie aktywnej współpracy międzynarodowej profesora Tadeusza Lewowickiego. </a:t>
            </a:r>
            <a:endParaRPr lang="uk-UA" altLang="uk-UA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2" name="TextBox 8">
            <a:extLst>
              <a:ext uri="{FF2B5EF4-FFF2-40B4-BE49-F238E27FC236}">
                <a16:creationId xmlns:a16="http://schemas.microsoft.com/office/drawing/2014/main" id="{5FD59787-4C37-43FB-859D-419141955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207963"/>
            <a:ext cx="4572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Umow</a:t>
            </a:r>
            <a:r>
              <a:rPr lang="en-US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o </a:t>
            </a:r>
            <a:r>
              <a:rPr lang="pl-PL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współpracy</a:t>
            </a:r>
            <a:r>
              <a:rPr lang="en-US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altLang="ru-UA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2E409D11-2539-4725-8E4C-ECA10443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82320E4A-75E2-4EBA-8A5B-61CA0D2A3F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4075" y="19050"/>
            <a:ext cx="1908175" cy="1031875"/>
          </a:xfrm>
          <a:noFill/>
        </p:spPr>
      </p:pic>
      <p:pic>
        <p:nvPicPr>
          <p:cNvPr id="27655" name="Рисунок 3">
            <a:extLst>
              <a:ext uri="{FF2B5EF4-FFF2-40B4-BE49-F238E27FC236}">
                <a16:creationId xmlns:a16="http://schemas.microsoft.com/office/drawing/2014/main" id="{91A33713-8A17-425D-A89D-1E94A5ABD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4159250"/>
            <a:ext cx="1589087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7593EF71-EEE5-4DB3-B8B7-81014C26A832}"/>
              </a:ext>
            </a:extLst>
          </p:cNvPr>
          <p:cNvSpPr/>
          <p:nvPr/>
        </p:nvSpPr>
        <p:spPr>
          <a:xfrm>
            <a:off x="0" y="22225"/>
            <a:ext cx="8243888" cy="1550988"/>
          </a:xfrm>
          <a:prstGeom prst="roundRect">
            <a:avLst>
              <a:gd name="adj" fmla="val 2022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Ukraińsko-polski projekt </a:t>
            </a:r>
            <a:endParaRPr lang="en-US" sz="32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„Problemy edukacji w Polsce i na Ukrainie w</a:t>
            </a:r>
            <a:endParaRPr lang="en-US" sz="24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kontekście procesów globalizacji i</a:t>
            </a:r>
            <a:endParaRPr lang="en-US" sz="24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integracji europejskiej”</a:t>
            </a:r>
            <a:r>
              <a:rPr lang="en-US" sz="24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(2009</a:t>
            </a:r>
            <a:r>
              <a:rPr lang="pl-PL" sz="24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4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pl-PL" sz="24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adm\Pictures\IMG-5656.JPG">
            <a:extLst>
              <a:ext uri="{FF2B5EF4-FFF2-40B4-BE49-F238E27FC236}">
                <a16:creationId xmlns:a16="http://schemas.microsoft.com/office/drawing/2014/main" id="{1520A1E3-EBD7-4AF9-8A98-F730CEA4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975" t="24390" r="56097" b="14634"/>
          <a:stretch>
            <a:fillRect/>
          </a:stretch>
        </p:blipFill>
        <p:spPr bwMode="auto">
          <a:xfrm rot="20544769">
            <a:off x="306268" y="4376858"/>
            <a:ext cx="1285884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adm\Pictures\IMG-5656.JPG">
            <a:extLst>
              <a:ext uri="{FF2B5EF4-FFF2-40B4-BE49-F238E27FC236}">
                <a16:creationId xmlns:a16="http://schemas.microsoft.com/office/drawing/2014/main" id="{E6F43672-6CFF-451B-94E7-34214ED1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9390" t="9756" r="14024" b="18253"/>
          <a:stretch>
            <a:fillRect/>
          </a:stretch>
        </p:blipFill>
        <p:spPr bwMode="auto">
          <a:xfrm rot="637164">
            <a:off x="2799477" y="4144838"/>
            <a:ext cx="1244404" cy="1836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7" name="Picture 3" descr="C:\Users\adm\Pictures\IMG-5657.JPG">
            <a:extLst>
              <a:ext uri="{FF2B5EF4-FFF2-40B4-BE49-F238E27FC236}">
                <a16:creationId xmlns:a16="http://schemas.microsoft.com/office/drawing/2014/main" id="{AD29E946-E2CE-4203-AACD-3F1AE59BD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5781" t="7291" r="28906" b="6250"/>
          <a:stretch>
            <a:fillRect/>
          </a:stretch>
        </p:blipFill>
        <p:spPr bwMode="auto">
          <a:xfrm>
            <a:off x="2857488" y="2000240"/>
            <a:ext cx="1380338" cy="19753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108" name="Picture 4" descr="C:\Users\adm\Pictures\IMG-5658.JPG">
            <a:extLst>
              <a:ext uri="{FF2B5EF4-FFF2-40B4-BE49-F238E27FC236}">
                <a16:creationId xmlns:a16="http://schemas.microsoft.com/office/drawing/2014/main" id="{3F51A8BE-03DF-463D-B59D-E8BA220F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5781" t="9375" r="29687" b="7291"/>
          <a:stretch>
            <a:fillRect/>
          </a:stretch>
        </p:blipFill>
        <p:spPr bwMode="auto">
          <a:xfrm rot="21274833">
            <a:off x="1512888" y="4125913"/>
            <a:ext cx="1357312" cy="190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109" name="Picture 5" descr="C:\Users\adm\Pictures\IMG-5659.JPG">
            <a:extLst>
              <a:ext uri="{FF2B5EF4-FFF2-40B4-BE49-F238E27FC236}">
                <a16:creationId xmlns:a16="http://schemas.microsoft.com/office/drawing/2014/main" id="{01E11A33-405F-492E-AED0-1858170D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7344" t="10416" r="31250" b="10416"/>
          <a:stretch>
            <a:fillRect/>
          </a:stretch>
        </p:blipFill>
        <p:spPr bwMode="auto">
          <a:xfrm>
            <a:off x="0" y="2000240"/>
            <a:ext cx="1365782" cy="1958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110" name="Picture 6" descr="C:\Users\adm\Pictures\IMG-5660.JPG">
            <a:extLst>
              <a:ext uri="{FF2B5EF4-FFF2-40B4-BE49-F238E27FC236}">
                <a16:creationId xmlns:a16="http://schemas.microsoft.com/office/drawing/2014/main" id="{24F65075-5D07-463A-BA16-9EE3CF41C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6562" t="9375" r="29687" b="4166"/>
          <a:stretch>
            <a:fillRect/>
          </a:stretch>
        </p:blipFill>
        <p:spPr bwMode="auto">
          <a:xfrm rot="1503394">
            <a:off x="3876675" y="4524375"/>
            <a:ext cx="1143000" cy="1695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112" name="Picture 8" descr="ÐÑÑÑÑÑÑ ÑÐ· Ð¿Ð¾Ð»ÑÑÑÐºÐ¸Ð¼Ð¸ ÑÐ° ÑÐºÑÐ°ÑÐ½ÑÑÐºÐ¸Ð¼Ð¸ Ð½Ð°ÑÐºÐ¾Ð²ÑÑÐ¼Ð¸ Ð½Ð° Ð¼ÑÐ¶Ð½Ð°ÑÐ¾Ð´Ð½ÑÐ¹ Ð½Ð°ÑÐºÐ¾Ð²Ð¾-Ð¿ÑÐ°ÐºÑÐ¸ÑÐ½ÑÐ¹ ÐºÐ¾Ð½ÑÐµÑÐµÐ½ÑÑÑ">
            <a:extLst>
              <a:ext uri="{FF2B5EF4-FFF2-40B4-BE49-F238E27FC236}">
                <a16:creationId xmlns:a16="http://schemas.microsoft.com/office/drawing/2014/main" id="{66096273-CEF1-491D-A2A6-203984BD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88" y="3686175"/>
            <a:ext cx="1619250" cy="1619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114" name="Picture 10" descr="Ð£ÑÐ°ÑÐ½Ð¸ÐºÐ¸ Ð½Ð°ÑÐºÐ¾Ð²Ð¾Ð³Ð¾ ÑÐµÐ¼ÑÐ½Ð°ÑÑ">
            <a:extLst>
              <a:ext uri="{FF2B5EF4-FFF2-40B4-BE49-F238E27FC236}">
                <a16:creationId xmlns:a16="http://schemas.microsoft.com/office/drawing/2014/main" id="{96B83ADF-6B6F-434A-B572-7D344D57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86625" y="2879725"/>
            <a:ext cx="161925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16" name="Picture 12" descr="Ð£ÐºÑÐ°ÑÐ½ÑÑÐºÐ¾-Ð¿Ð¾Ð»ÑÑÑÐºÐ¸Ð¹ Ð´ÑÐ°Ð»Ð¾Ð³">
            <a:extLst>
              <a:ext uri="{FF2B5EF4-FFF2-40B4-BE49-F238E27FC236}">
                <a16:creationId xmlns:a16="http://schemas.microsoft.com/office/drawing/2014/main" id="{A1F39B9E-D455-4695-8622-C118F2C6D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38788" y="5437188"/>
            <a:ext cx="1581150" cy="1054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118" name="Picture 14" descr="IMG_3015">
            <a:extLst>
              <a:ext uri="{FF2B5EF4-FFF2-40B4-BE49-F238E27FC236}">
                <a16:creationId xmlns:a16="http://schemas.microsoft.com/office/drawing/2014/main" id="{D6E1115A-2302-4218-902B-4250C79BB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34250" y="5627688"/>
            <a:ext cx="1571625" cy="927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120" name="Picture 16" descr="IMG_3039">
            <a:extLst>
              <a:ext uri="{FF2B5EF4-FFF2-40B4-BE49-F238E27FC236}">
                <a16:creationId xmlns:a16="http://schemas.microsoft.com/office/drawing/2014/main" id="{FAE60196-84C1-4885-B5F4-5BF04C09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16788" y="4586288"/>
            <a:ext cx="1589087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26" name="Picture 22" descr="ÐÐ°ÑÑÐ±ÑÐ¶Ð½Ñ ÑÑÐ°ÑÐ½Ð¸ÐºÐ¸ ÐÑÐ¶Ð½Ð°ÑÐ¾Ð´Ð½Ð¾Ñ Ð½Ð°ÑÐºÐ¾Ð²Ð¾-Ð¿ÑÐ°ÐºÑÐ¸ÑÐ½Ð¾Ñ ÐºÐ¾Ð½ÑÐµÑÐµÐ½ÑÑÑ">
            <a:extLst>
              <a:ext uri="{FF2B5EF4-FFF2-40B4-BE49-F238E27FC236}">
                <a16:creationId xmlns:a16="http://schemas.microsoft.com/office/drawing/2014/main" id="{1BDFA90B-83ED-40DA-8AF9-86059235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86625" y="1125538"/>
            <a:ext cx="161925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7" name="Рисунок 19" descr="E:\IMG-5662.JPG">
            <a:extLst>
              <a:ext uri="{FF2B5EF4-FFF2-40B4-BE49-F238E27FC236}">
                <a16:creationId xmlns:a16="http://schemas.microsoft.com/office/drawing/2014/main" id="{E2CD5DFE-2BD7-4416-A56E-929A0DEF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4265" r="14902" b="12206"/>
          <a:stretch>
            <a:fillRect/>
          </a:stretch>
        </p:blipFill>
        <p:spPr bwMode="auto">
          <a:xfrm>
            <a:off x="1357313" y="1643063"/>
            <a:ext cx="1357312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ÐÐµÐºÑÑÑ Ð¢Ð°Ð´ÐµÑÑÐ° ÐÐµÐ²Ð¾Ð²Ð¸ÑÑÐºÐ¾Ð³Ð¾ Ð² ÐÐµÐ´Ð°Ð³Ð¾Ð³ÑÑÐ½Ð¾Ð¼Ñ ÑÐ½ÑÑÐ¸ÑÑÑÑ">
            <a:extLst>
              <a:ext uri="{FF2B5EF4-FFF2-40B4-BE49-F238E27FC236}">
                <a16:creationId xmlns:a16="http://schemas.microsoft.com/office/drawing/2014/main" id="{5DBA6ED4-D423-4054-B49F-49E25C20E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00688" y="1935163"/>
            <a:ext cx="1619250" cy="1619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89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9B9BE879-BE95-4BB5-863D-B4DC52545A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4075" y="19050"/>
            <a:ext cx="1908175" cy="1031875"/>
          </a:xfrm>
          <a:noFill/>
        </p:spPr>
      </p:pic>
      <p:pic>
        <p:nvPicPr>
          <p:cNvPr id="22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C01ADA23-101A-46BA-B4CE-F7E0A1BD8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Місце для вмісту 2">
            <a:extLst>
              <a:ext uri="{FF2B5EF4-FFF2-40B4-BE49-F238E27FC236}">
                <a16:creationId xmlns:a16="http://schemas.microsoft.com/office/drawing/2014/main" id="{A3A39DC6-5BA6-4127-A63B-B00F2197F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79838" y="1125538"/>
            <a:ext cx="5248275" cy="35274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699" name="TextBox 6">
            <a:extLst>
              <a:ext uri="{FF2B5EF4-FFF2-40B4-BE49-F238E27FC236}">
                <a16:creationId xmlns:a16="http://schemas.microsoft.com/office/drawing/2014/main" id="{FA10C25A-6CCE-45B9-87FE-6B8706EF3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54000"/>
            <a:ext cx="8920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Konferencja w Zytomierzu</a:t>
            </a:r>
            <a:endParaRPr lang="ru-UA" altLang="ru-UA" b="1"/>
          </a:p>
        </p:txBody>
      </p:sp>
      <p:pic>
        <p:nvPicPr>
          <p:cNvPr id="5" name="Місце для вмісту 3">
            <a:extLst>
              <a:ext uri="{FF2B5EF4-FFF2-40B4-BE49-F238E27FC236}">
                <a16:creationId xmlns:a16="http://schemas.microsoft.com/office/drawing/2014/main" id="{C7552543-561A-4049-A41B-AA81D5FED7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3308350"/>
            <a:ext cx="4716463" cy="33131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3D9CB91D-79F5-48D5-BEA7-6DEADB164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67" y="-19836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9" descr="ukr_anim">
            <a:extLst>
              <a:ext uri="{FF2B5EF4-FFF2-40B4-BE49-F238E27FC236}">
                <a16:creationId xmlns:a16="http://schemas.microsoft.com/office/drawing/2014/main" id="{391B9B89-C604-442A-AD85-BE74E51762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D2FC5467-3499-4344-A4DB-AC4615E398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928100" cy="1152525"/>
          </a:xfrm>
        </p:spPr>
        <p:txBody>
          <a:bodyPr/>
          <a:lstStyle/>
          <a:p>
            <a:r>
              <a:rPr lang="en-US" altLang="ru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Konferencja naUniwersytecie</a:t>
            </a:r>
            <a:br>
              <a:rPr lang="en-US" altLang="ru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Kijowskim im. Borisa Grinczenki </a:t>
            </a:r>
            <a:endParaRPr lang="ru-UA" altLang="ru-UA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3" name="Объект 4">
            <a:extLst>
              <a:ext uri="{FF2B5EF4-FFF2-40B4-BE49-F238E27FC236}">
                <a16:creationId xmlns:a16="http://schemas.microsoft.com/office/drawing/2014/main" id="{918BA205-9C06-4AE8-A701-9480F209E5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052513"/>
            <a:ext cx="3779837" cy="2663825"/>
          </a:xfrm>
        </p:spPr>
      </p:pic>
      <p:pic>
        <p:nvPicPr>
          <p:cNvPr id="30724" name="Объект 4">
            <a:extLst>
              <a:ext uri="{FF2B5EF4-FFF2-40B4-BE49-F238E27FC236}">
                <a16:creationId xmlns:a16="http://schemas.microsoft.com/office/drawing/2014/main" id="{E0687692-95D8-4D50-A0BE-523F134F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608488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7C9E2565-684F-4560-B744-F5AEFA4B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-5952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9" descr="ukr_anim">
            <a:extLst>
              <a:ext uri="{FF2B5EF4-FFF2-40B4-BE49-F238E27FC236}">
                <a16:creationId xmlns:a16="http://schemas.microsoft.com/office/drawing/2014/main" id="{EC92E69A-6460-44D2-9972-312B4CED9B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2">
            <a:extLst>
              <a:ext uri="{FF2B5EF4-FFF2-40B4-BE49-F238E27FC236}">
                <a16:creationId xmlns:a16="http://schemas.microsoft.com/office/drawing/2014/main" id="{9B492629-7987-4224-9584-82AEEEA0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52625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Рисунок 7">
            <a:extLst>
              <a:ext uri="{FF2B5EF4-FFF2-40B4-BE49-F238E27FC236}">
                <a16:creationId xmlns:a16="http://schemas.microsoft.com/office/drawing/2014/main" id="{A264AEF8-4574-4597-AC4D-C89D74C9E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500438"/>
            <a:ext cx="49736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8378C87A-30E9-4F58-BF66-9351619BE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-1881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Picture 9" descr="ukr_anim">
            <a:extLst>
              <a:ext uri="{FF2B5EF4-FFF2-40B4-BE49-F238E27FC236}">
                <a16:creationId xmlns:a16="http://schemas.microsoft.com/office/drawing/2014/main" id="{D6981550-96F1-43DA-8F09-48A742A2ED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95250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6">
            <a:extLst>
              <a:ext uri="{FF2B5EF4-FFF2-40B4-BE49-F238E27FC236}">
                <a16:creationId xmlns:a16="http://schemas.microsoft.com/office/drawing/2014/main" id="{6DB60CBA-2CAA-437F-B39F-D9C905CC3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2654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współpracy międzynarodowej </a:t>
            </a:r>
            <a:endParaRPr lang="ru-UA" altLang="ru-UA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51" name="Заголовок 1">
            <a:extLst>
              <a:ext uri="{FF2B5EF4-FFF2-40B4-BE49-F238E27FC236}">
                <a16:creationId xmlns:a16="http://schemas.microsoft.com/office/drawing/2014/main" id="{BE8EC977-FB84-4CC7-9D28-D1ADF0C9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0"/>
            <a:ext cx="89281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UA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Konferencja naUniwersytecie</a:t>
            </a:r>
            <a:br>
              <a:rPr lang="en-US" altLang="ru-UA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UA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Kijowskim im. Borisa Grinczenki </a:t>
            </a:r>
            <a:endParaRPr lang="ru-UA" altLang="ru-UA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Объект 2">
            <a:extLst>
              <a:ext uri="{FF2B5EF4-FFF2-40B4-BE49-F238E27FC236}">
                <a16:creationId xmlns:a16="http://schemas.microsoft.com/office/drawing/2014/main" id="{A97E7D9B-8C57-408C-8771-18669A4C61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512888"/>
            <a:ext cx="5041900" cy="5084762"/>
          </a:xfrm>
        </p:spPr>
        <p:txBody>
          <a:bodyPr/>
          <a:lstStyle/>
          <a:p>
            <a:pPr marL="0" indent="0" algn="just">
              <a:spcAft>
                <a:spcPts val="800"/>
              </a:spcAft>
              <a:buFontTx/>
              <a:buNone/>
              <a:defRPr/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l-P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Naukowcami szkoły</a:t>
            </a: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Prof. T.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Lewowickiego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są profesorowie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Jerzy Nikitorowicz, </a:t>
            </a:r>
            <a:endParaRPr lang="uk-UA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Ewa Ogrodska-Mazur, </a:t>
            </a:r>
            <a:endParaRPr lang="uk-UA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Barbara Grabowska, </a:t>
            </a:r>
            <a:endParaRPr lang="uk-UA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Anna Szafrańska i inni znani w Rzeczypospolitej badacze. </a:t>
            </a:r>
            <a:endParaRPr lang="uk-UA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771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CAEC79EE-FB00-44FA-B1B2-E97FD9846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9688"/>
            <a:ext cx="19081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B0C0D1A3-EB32-4220-B1F5-94AF14CB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Рисунок 2">
            <a:extLst>
              <a:ext uri="{FF2B5EF4-FFF2-40B4-BE49-F238E27FC236}">
                <a16:creationId xmlns:a16="http://schemas.microsoft.com/office/drawing/2014/main" id="{65C1E235-B1FF-42C7-9ADC-D6F9BA9D8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4284663"/>
            <a:ext cx="3917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Рисунок 5">
            <a:extLst>
              <a:ext uri="{FF2B5EF4-FFF2-40B4-BE49-F238E27FC236}">
                <a16:creationId xmlns:a16="http://schemas.microsoft.com/office/drawing/2014/main" id="{92450430-E2FD-4292-915C-229419C43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5516562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1B4C6D36-436C-4A10-BC06-096445C2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934" y="404664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2">
            <a:extLst>
              <a:ext uri="{FF2B5EF4-FFF2-40B4-BE49-F238E27FC236}">
                <a16:creationId xmlns:a16="http://schemas.microsoft.com/office/drawing/2014/main" id="{17E779D1-C2F5-4E2E-8A69-02509A14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030288"/>
            <a:ext cx="2897188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Рисунок 2">
            <a:extLst>
              <a:ext uri="{FF2B5EF4-FFF2-40B4-BE49-F238E27FC236}">
                <a16:creationId xmlns:a16="http://schemas.microsoft.com/office/drawing/2014/main" id="{96CE3B20-8F7C-4C9C-A903-179465800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4354513"/>
            <a:ext cx="17018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Рисунок 5">
            <a:extLst>
              <a:ext uri="{FF2B5EF4-FFF2-40B4-BE49-F238E27FC236}">
                <a16:creationId xmlns:a16="http://schemas.microsoft.com/office/drawing/2014/main" id="{263B4734-6112-410B-99DB-1FC500D8B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4365625"/>
            <a:ext cx="17018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7">
            <a:extLst>
              <a:ext uri="{FF2B5EF4-FFF2-40B4-BE49-F238E27FC236}">
                <a16:creationId xmlns:a16="http://schemas.microsoft.com/office/drawing/2014/main" id="{155E945E-120D-40A9-A998-E99D559D0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429000"/>
            <a:ext cx="3030537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9">
            <a:extLst>
              <a:ext uri="{FF2B5EF4-FFF2-40B4-BE49-F238E27FC236}">
                <a16:creationId xmlns:a16="http://schemas.microsoft.com/office/drawing/2014/main" id="{F15E991A-822A-4CD6-8375-73486749C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2213"/>
            <a:ext cx="1912938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13">
            <a:extLst>
              <a:ext uri="{FF2B5EF4-FFF2-40B4-BE49-F238E27FC236}">
                <a16:creationId xmlns:a16="http://schemas.microsoft.com/office/drawing/2014/main" id="{8E6CF459-EFFC-4909-BBE6-6ED725D64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1039813"/>
            <a:ext cx="58229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UA" sz="2400" b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l-PL" altLang="ru-UA" sz="2400" b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dukacja międzykulturowa</a:t>
            </a:r>
            <a:r>
              <a:rPr lang="pl-PL" altLang="ru-UA" sz="240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koncepcja pedagogiczna, której celem jest poszerzanie własnej tożsamości jednostkowej i społecznej przez kontakt z innymi kulturami, kształtowanie rozumienia odmienności kulturowych, wyzbywanie się uprzedzeń i stereotypów 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0" name="TextBox 10">
            <a:extLst>
              <a:ext uri="{FF2B5EF4-FFF2-40B4-BE49-F238E27FC236}">
                <a16:creationId xmlns:a16="http://schemas.microsoft.com/office/drawing/2014/main" id="{640A30D7-14B8-47F0-8B62-F1C3C6D65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-14288"/>
            <a:ext cx="88614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Praca n</a:t>
            </a:r>
            <a:r>
              <a:rPr lang="pl-PL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aukowc</a:t>
            </a:r>
            <a:r>
              <a:rPr lang="pl-PL" altLang="uk-UA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szkoły</a:t>
            </a:r>
            <a:r>
              <a:rPr lang="uk-UA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uk-UA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uk-UA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Prof. T. Lewowickiego</a:t>
            </a:r>
          </a:p>
        </p:txBody>
      </p:sp>
      <p:pic>
        <p:nvPicPr>
          <p:cNvPr id="33801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3485A342-0E65-47AF-809E-022059D07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19050"/>
            <a:ext cx="19081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576C15E3-F92A-4F77-B6E0-29F355933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5B85FFFD-B927-4D47-A033-80729E95E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92088"/>
            <a:ext cx="8507413" cy="646112"/>
          </a:xfrm>
        </p:spPr>
        <p:txBody>
          <a:bodyPr/>
          <a:lstStyle/>
          <a:p>
            <a:r>
              <a:rPr lang="en-US" altLang="ru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Rubierzne</a:t>
            </a:r>
            <a:r>
              <a:rPr lang="uk-UA" altLang="ru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ru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Siewierodonieck</a:t>
            </a:r>
            <a:endParaRPr lang="ru-UA" altLang="ru-UA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Объект 4">
            <a:extLst>
              <a:ext uri="{FF2B5EF4-FFF2-40B4-BE49-F238E27FC236}">
                <a16:creationId xmlns:a16="http://schemas.microsoft.com/office/drawing/2014/main" id="{99330785-1DD6-41F4-8A21-F51737403B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3650" y="1125538"/>
            <a:ext cx="5364163" cy="3932237"/>
          </a:xfrm>
        </p:spPr>
      </p:pic>
      <p:pic>
        <p:nvPicPr>
          <p:cNvPr id="6148" name="Рисунок 6">
            <a:extLst>
              <a:ext uri="{FF2B5EF4-FFF2-40B4-BE49-F238E27FC236}">
                <a16:creationId xmlns:a16="http://schemas.microsoft.com/office/drawing/2014/main" id="{A0E3273D-02EF-46F8-9DD6-4A4654783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36838"/>
            <a:ext cx="4608513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10">
            <a:extLst>
              <a:ext uri="{FF2B5EF4-FFF2-40B4-BE49-F238E27FC236}">
                <a16:creationId xmlns:a16="http://schemas.microsoft.com/office/drawing/2014/main" id="{09B0D634-DFE8-458E-8D69-EA063ACEE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363" y="3116263"/>
            <a:ext cx="4603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ru-UA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altLang="ru-UA" sz="1400"/>
          </a:p>
        </p:txBody>
      </p:sp>
      <p:pic>
        <p:nvPicPr>
          <p:cNvPr id="6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57332FFE-CAA6-4899-9AAF-5049B07D0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063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1" name="TextBox 1">
            <a:extLst>
              <a:ext uri="{FF2B5EF4-FFF2-40B4-BE49-F238E27FC236}">
                <a16:creationId xmlns:a16="http://schemas.microsoft.com/office/drawing/2014/main" id="{833E92F6-4E37-47BA-B7BA-4C6E5FDAC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1825625"/>
            <a:ext cx="110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ru-UA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UA" altLang="ru-UA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2EE3A8DC-F8AA-463F-A30E-7053ED6CF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5408613"/>
            <a:ext cx="1676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ru-UA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UA" altLang="ru-UA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ъект 2">
            <a:extLst>
              <a:ext uri="{FF2B5EF4-FFF2-40B4-BE49-F238E27FC236}">
                <a16:creationId xmlns:a16="http://schemas.microsoft.com/office/drawing/2014/main" id="{3AD6AE7C-A241-432D-854E-8A5E39C03C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2875" y="0"/>
            <a:ext cx="8858250" cy="5938838"/>
          </a:xfrm>
        </p:spPr>
        <p:txBody>
          <a:bodyPr/>
          <a:lstStyle/>
          <a:p>
            <a:pPr indent="0" algn="ctr">
              <a:spcBef>
                <a:spcPts val="1500"/>
              </a:spcBef>
              <a:spcAft>
                <a:spcPts val="1500"/>
              </a:spcAft>
              <a:buFontTx/>
              <a:buNone/>
              <a:defRPr/>
            </a:pPr>
            <a:r>
              <a:rPr lang="en-US" altLang="uk-UA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l-PL" altLang="uk-UA" b="1" dirty="0">
                <a:latin typeface="Times New Roman" pitchFamily="18" charset="0"/>
                <a:cs typeface="Times New Roman" pitchFamily="18" charset="0"/>
              </a:rPr>
              <a:t>dukacji międzykulturow</a:t>
            </a:r>
            <a:r>
              <a:rPr lang="en-US" altLang="uk-UA" b="1" dirty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altLang="uk-UA" sz="2800" dirty="0"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uk-UA" sz="2800" dirty="0">
                <a:latin typeface="Times New Roman" pitchFamily="18" charset="0"/>
                <a:cs typeface="Times New Roman" pitchFamily="18" charset="0"/>
              </a:rPr>
              <a:t>Od 2012 roku</a:t>
            </a:r>
            <a:r>
              <a:rPr lang="uk-UA" altLang="uk-UA" sz="28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l-PL" altLang="uk-UA" sz="2800" dirty="0">
                <a:latin typeface="Times New Roman" pitchFamily="18" charset="0"/>
                <a:cs typeface="Times New Roman" pitchFamily="18" charset="0"/>
              </a:rPr>
              <a:t> badania dotyczące problematyki edukacji międzykulturowej</a:t>
            </a:r>
            <a:r>
              <a:rPr lang="en-US" altLang="uk-UA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altLang="uk-UA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l-PL" altLang="uk-UA" sz="2800" b="1" dirty="0">
                <a:latin typeface="Times New Roman" pitchFamily="18" charset="0"/>
                <a:cs typeface="Times New Roman" pitchFamily="18" charset="0"/>
              </a:rPr>
              <a:t>11,48%</a:t>
            </a:r>
            <a:r>
              <a:rPr lang="en-US" altLang="uk-UA" sz="2800" dirty="0">
                <a:latin typeface="Times New Roman" pitchFamily="18" charset="0"/>
                <a:cs typeface="Times New Roman" pitchFamily="18" charset="0"/>
              </a:rPr>
              <a:t>  w</a:t>
            </a: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</a:t>
            </a:r>
            <a:r>
              <a:rPr lang="en-US" altLang="uk-UA"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uk-UA" sz="2800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badań</a:t>
            </a:r>
            <a:r>
              <a:rPr lang="en-US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pl-PL" altLang="uk-UA" sz="2800" dirty="0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kulturologicz</a:t>
            </a:r>
            <a:r>
              <a:rPr lang="pl-PL" altLang="uk-UA" sz="2800" dirty="0">
                <a:latin typeface="Times New Roman" pitchFamily="18" charset="0"/>
                <a:cs typeface="Times New Roman" pitchFamily="18" charset="0"/>
              </a:rPr>
              <a:t>nych </a:t>
            </a:r>
            <a:r>
              <a:rPr lang="en-US" altLang="uk-UA" sz="2800" dirty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edukacji</a:t>
            </a:r>
            <a:r>
              <a:rPr lang="en-US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altLang="uk-UA" sz="2800" dirty="0"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uk-UA" sz="2800" dirty="0" err="1">
                <a:latin typeface="Times New Roman" pitchFamily="18" charset="0"/>
                <a:cs typeface="Times New Roman" pitchFamily="18" charset="0"/>
              </a:rPr>
              <a:t>Badania</a:t>
            </a:r>
            <a:r>
              <a:rPr lang="pl-PL" altLang="uk-UA" sz="2800" dirty="0">
                <a:latin typeface="Times New Roman" pitchFamily="18" charset="0"/>
                <a:cs typeface="Times New Roman" pitchFamily="18" charset="0"/>
              </a:rPr>
              <a:t> te stanowią </a:t>
            </a:r>
            <a:r>
              <a:rPr lang="pl-PL" altLang="uk-UA" sz="2800" b="1" dirty="0">
                <a:latin typeface="Times New Roman" pitchFamily="18" charset="0"/>
                <a:cs typeface="Times New Roman" pitchFamily="18" charset="0"/>
              </a:rPr>
              <a:t>0,29% </a:t>
            </a:r>
            <a:r>
              <a:rPr lang="pl-PL" altLang="uk-UA" sz="2800" dirty="0">
                <a:latin typeface="Times New Roman" pitchFamily="18" charset="0"/>
                <a:cs typeface="Times New Roman" pitchFamily="18" charset="0"/>
              </a:rPr>
              <a:t>ogólnej liczby </a:t>
            </a:r>
            <a:r>
              <a:rPr lang="en-US" altLang="uk-UA" sz="2800" dirty="0">
                <a:latin typeface="Times New Roman" pitchFamily="18" charset="0"/>
                <a:cs typeface="Times New Roman" pitchFamily="18" charset="0"/>
              </a:rPr>
              <a:t>badan</a:t>
            </a:r>
            <a:r>
              <a:rPr lang="pl-PL" altLang="uk-UA" sz="2800" dirty="0">
                <a:latin typeface="Times New Roman" pitchFamily="18" charset="0"/>
                <a:cs typeface="Times New Roman" pitchFamily="18" charset="0"/>
              </a:rPr>
              <a:t> pedagogicznych w Ukrainie.</a:t>
            </a:r>
            <a:endParaRPr lang="uk-UA" altLang="uk-UA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uk-UA" altLang="uk-UA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uk-UA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badaniach ukraińskich autorów</a:t>
            </a:r>
            <a:r>
              <a:rPr lang="uk-UA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podejście indywidualne jest wiodące w kształtowaniu międzykulturowej kompetencji</a:t>
            </a:r>
            <a:r>
              <a:rPr lang="uk-UA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środowisko socjalno-kulturowe zakładu edukacyjnego</a:t>
            </a:r>
            <a:r>
              <a:rPr lang="uk-UA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czynnikiem indywidualnego rozwoju kultury każdej jednostki</a:t>
            </a:r>
            <a:r>
              <a:rPr lang="uk-UA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0" algn="ctr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FontTx/>
              <a:buNone/>
              <a:defRPr/>
            </a:pPr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B6F4D0B7-36DD-4727-8A8C-52548EEE1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-29818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9" descr="ukr_anim">
            <a:extLst>
              <a:ext uri="{FF2B5EF4-FFF2-40B4-BE49-F238E27FC236}">
                <a16:creationId xmlns:a16="http://schemas.microsoft.com/office/drawing/2014/main" id="{4B0C61F3-6A07-49D2-B677-C693603122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Объект 2">
            <a:extLst>
              <a:ext uri="{FF2B5EF4-FFF2-40B4-BE49-F238E27FC236}">
                <a16:creationId xmlns:a16="http://schemas.microsoft.com/office/drawing/2014/main" id="{155E87FA-5976-4722-8143-0C94418917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3188" y="-19050"/>
            <a:ext cx="8856662" cy="53800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1600" dirty="0">
                <a:solidFill>
                  <a:srgbClr val="000000"/>
                </a:solidFill>
                <a:latin typeface="Arial Unicode MS" pitchFamily="34" charset="-128"/>
              </a:rPr>
              <a:t>			</a:t>
            </a:r>
            <a:r>
              <a:rPr lang="pl-PL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Tematyka badań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endParaRPr lang="uk-UA" alt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endParaRPr lang="uk-UA" alt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l-PL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problemy kształtowania specjalistów do komunikacji międzykulturowej;</a:t>
            </a:r>
            <a:endParaRPr lang="en-US" alt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l-PL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rozwój kompetencji międzykulturowych;</a:t>
            </a:r>
            <a:endParaRPr lang="en-US" alt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l-PL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kształcenie osobowościowe studentów w środowisku społeczno-kulturowym;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l-PL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metody nauczania komunikacji międzykulturowej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uk-UA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alt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37CCC077-E9A8-4646-95AB-35166AE3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7" y="-1014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9" descr="ukr_anim">
            <a:extLst>
              <a:ext uri="{FF2B5EF4-FFF2-40B4-BE49-F238E27FC236}">
                <a16:creationId xmlns:a16="http://schemas.microsoft.com/office/drawing/2014/main" id="{25E0FD8A-7521-4643-8CBD-A469336624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5">
            <a:extLst>
              <a:ext uri="{FF2B5EF4-FFF2-40B4-BE49-F238E27FC236}">
                <a16:creationId xmlns:a16="http://schemas.microsoft.com/office/drawing/2014/main" id="{583E6770-1041-4CFB-99AF-0980F0C2C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192588"/>
            <a:ext cx="3821112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Заголовок 1">
            <a:extLst>
              <a:ext uri="{FF2B5EF4-FFF2-40B4-BE49-F238E27FC236}">
                <a16:creationId xmlns:a16="http://schemas.microsoft.com/office/drawing/2014/main" id="{7AF3C04D-3A1B-4767-8E52-2297AE1E7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750" y="0"/>
            <a:ext cx="8824913" cy="1049338"/>
          </a:xfrm>
        </p:spPr>
        <p:txBody>
          <a:bodyPr/>
          <a:lstStyle/>
          <a:p>
            <a: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Struktura</a:t>
            </a:r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pl-PL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iędzy</a:t>
            </a:r>
            <a:r>
              <a:rPr lang="en-US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kulturowosci</a:t>
            </a:r>
            <a:endParaRPr lang="ru-RU" altLang="uk-UA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8" name="Рисунок 2">
            <a:extLst>
              <a:ext uri="{FF2B5EF4-FFF2-40B4-BE49-F238E27FC236}">
                <a16:creationId xmlns:a16="http://schemas.microsoft.com/office/drawing/2014/main" id="{176A4F58-097F-4391-A4F8-EDF202003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214438"/>
            <a:ext cx="251142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Рисунок 3">
            <a:extLst>
              <a:ext uri="{FF2B5EF4-FFF2-40B4-BE49-F238E27FC236}">
                <a16:creationId xmlns:a16="http://schemas.microsoft.com/office/drawing/2014/main" id="{F9EE73FA-8175-4C22-A5B3-ECDEF5E0A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2084388"/>
            <a:ext cx="32019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Рисунок 4">
            <a:extLst>
              <a:ext uri="{FF2B5EF4-FFF2-40B4-BE49-F238E27FC236}">
                <a16:creationId xmlns:a16="http://schemas.microsoft.com/office/drawing/2014/main" id="{6257A82C-7139-46A4-AFF3-4EA9F6B9F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771650"/>
            <a:ext cx="33147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Рисунок 6">
            <a:extLst>
              <a:ext uri="{FF2B5EF4-FFF2-40B4-BE49-F238E27FC236}">
                <a16:creationId xmlns:a16="http://schemas.microsoft.com/office/drawing/2014/main" id="{1855B7EE-2743-4DAA-85CD-59E7859BD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595688"/>
            <a:ext cx="3076575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9">
            <a:extLst>
              <a:ext uri="{FF2B5EF4-FFF2-40B4-BE49-F238E27FC236}">
                <a16:creationId xmlns:a16="http://schemas.microsoft.com/office/drawing/2014/main" id="{07ACE548-A010-4F37-BCB5-B4CBB0E37DB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32225" y="1695450"/>
            <a:ext cx="1811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Ludzkość</a:t>
            </a:r>
            <a:r>
              <a:rPr lang="uk-UA" altLang="uk-UA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uk-UA" sz="2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3" name="Прямокутник 9">
            <a:extLst>
              <a:ext uri="{FF2B5EF4-FFF2-40B4-BE49-F238E27FC236}">
                <a16:creationId xmlns:a16="http://schemas.microsoft.com/office/drawing/2014/main" id="{C3CE9F36-E334-48CF-B68D-94C651A6E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2116138"/>
            <a:ext cx="30083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Międzykulturow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a</a:t>
            </a:r>
            <a:r>
              <a:rPr lang="en-US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lfabetyzacja</a:t>
            </a:r>
            <a:endParaRPr lang="uk-UA" alt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4" name="Прямокутник 10">
            <a:extLst>
              <a:ext uri="{FF2B5EF4-FFF2-40B4-BE49-F238E27FC236}">
                <a16:creationId xmlns:a16="http://schemas.microsoft.com/office/drawing/2014/main" id="{1395E733-7A05-4F0F-8D78-C43EAD891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3854450"/>
            <a:ext cx="22304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Poczucie obywatelskie</a:t>
            </a:r>
            <a:r>
              <a:rPr lang="uk-UA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875" name="Прямокутник 12">
            <a:extLst>
              <a:ext uri="{FF2B5EF4-FFF2-40B4-BE49-F238E27FC236}">
                <a16:creationId xmlns:a16="http://schemas.microsoft.com/office/drawing/2014/main" id="{8B83A241-1B19-4D61-89F7-64D0D068F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6325" y="4552950"/>
            <a:ext cx="4257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Kultura komunikacji</a:t>
            </a:r>
            <a:endParaRPr lang="uk-UA" alt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6" name="Прямокутник 13">
            <a:extLst>
              <a:ext uri="{FF2B5EF4-FFF2-40B4-BE49-F238E27FC236}">
                <a16:creationId xmlns:a16="http://schemas.microsoft.com/office/drawing/2014/main" id="{ECB20E02-5C38-4210-851C-76D8DD35F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975" y="2124075"/>
            <a:ext cx="296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Kulturaln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tozsamość </a:t>
            </a:r>
            <a:r>
              <a:rPr lang="en-US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osobowoś</a:t>
            </a:r>
            <a:r>
              <a:rPr lang="pl-PL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ci</a:t>
            </a:r>
            <a:endParaRPr lang="uk-UA" alt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9" name="Прямокутник 15">
            <a:extLst>
              <a:ext uri="{FF2B5EF4-FFF2-40B4-BE49-F238E27FC236}">
                <a16:creationId xmlns:a16="http://schemas.microsoft.com/office/drawing/2014/main" id="{530DB9A9-3E65-4DBD-936A-8DC210ACC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592513"/>
            <a:ext cx="4391025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l-PL" alt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IĘDZY</a:t>
            </a:r>
            <a:r>
              <a:rPr lang="en-US" alt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KULTUROWO</a:t>
            </a:r>
            <a:r>
              <a:rPr lang="en-US" altLang="uk-UA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</a:t>
            </a:r>
            <a:r>
              <a:rPr lang="pl-PL" altLang="uk-UA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Ć </a:t>
            </a:r>
            <a:endParaRPr lang="en-US" altLang="uk-UA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78" name="Picture 9" descr="ukr_anim">
            <a:extLst>
              <a:ext uri="{FF2B5EF4-FFF2-40B4-BE49-F238E27FC236}">
                <a16:creationId xmlns:a16="http://schemas.microsoft.com/office/drawing/2014/main" id="{6D285107-93E0-43F1-B07C-27E115A5A1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142875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A26F0A04-BCA8-449C-8CB8-B444526BC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130800"/>
            <a:ext cx="50038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Box 18">
            <a:extLst>
              <a:ext uri="{FF2B5EF4-FFF2-40B4-BE49-F238E27FC236}">
                <a16:creationId xmlns:a16="http://schemas.microsoft.com/office/drawing/2014/main" id="{2A0693F7-E519-416E-B3E7-B1687FD1D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88" y="5259388"/>
            <a:ext cx="42148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Tolerancja </a:t>
            </a:r>
            <a:r>
              <a:rPr lang="pl-PL" alt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między</a:t>
            </a:r>
            <a:r>
              <a:rPr lang="en-US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kulturowa</a:t>
            </a:r>
            <a:r>
              <a:rPr lang="ru-RU" alt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E9BAEC72-A25A-4CC4-A2B2-E59E97AA5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54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extLst>
              <a:ext uri="{FF2B5EF4-FFF2-40B4-BE49-F238E27FC236}">
                <a16:creationId xmlns:a16="http://schemas.microsoft.com/office/drawing/2014/main" id="{D5FFE08F-E90A-42B8-B655-577808DAC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-38100"/>
            <a:ext cx="8928100" cy="1143000"/>
          </a:xfrm>
        </p:spPr>
        <p:txBody>
          <a:bodyPr/>
          <a:lstStyle/>
          <a:p>
            <a: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Etapy rozwoju </a:t>
            </a:r>
            <a:r>
              <a:rPr lang="pl-PL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między</a:t>
            </a:r>
            <a: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kulturowego </a:t>
            </a:r>
            <a:endParaRPr lang="ru-RU" altLang="uk-UA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50E9EEB7-599A-42BE-9656-694BD89E5AC8}"/>
              </a:ext>
            </a:extLst>
          </p:cNvPr>
          <p:cNvSpPr/>
          <p:nvPr/>
        </p:nvSpPr>
        <p:spPr>
          <a:xfrm>
            <a:off x="539750" y="1844675"/>
            <a:ext cx="3714750" cy="792163"/>
          </a:xfrm>
          <a:prstGeom prst="roundRect">
            <a:avLst/>
          </a:prstGeom>
          <a:solidFill>
            <a:schemeClr val="accent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brak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oporu</a:t>
            </a:r>
            <a:endParaRPr 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644377D2-2C62-4283-908F-0D16F2B238F0}"/>
              </a:ext>
            </a:extLst>
          </p:cNvPr>
          <p:cNvSpPr/>
          <p:nvPr/>
        </p:nvSpPr>
        <p:spPr>
          <a:xfrm>
            <a:off x="539750" y="2895600"/>
            <a:ext cx="3714750" cy="792163"/>
          </a:xfrm>
          <a:prstGeom prst="roundRect">
            <a:avLst/>
          </a:prstGeom>
          <a:solidFill>
            <a:schemeClr val="accent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wyznanie</a:t>
            </a:r>
            <a:endParaRPr 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732A9394-A8FC-4B6B-85EF-99A23CBBCEAA}"/>
              </a:ext>
            </a:extLst>
          </p:cNvPr>
          <p:cNvSpPr/>
          <p:nvPr/>
        </p:nvSpPr>
        <p:spPr>
          <a:xfrm>
            <a:off x="539750" y="3887788"/>
            <a:ext cx="3714750" cy="792162"/>
          </a:xfrm>
          <a:prstGeom prst="roundRect">
            <a:avLst/>
          </a:prstGeom>
          <a:solidFill>
            <a:schemeClr val="accent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zainteresowanie</a:t>
            </a:r>
            <a:endParaRPr 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05E4837-0289-4554-8937-BF7605BDD343}"/>
              </a:ext>
            </a:extLst>
          </p:cNvPr>
          <p:cNvSpPr/>
          <p:nvPr/>
        </p:nvSpPr>
        <p:spPr>
          <a:xfrm>
            <a:off x="5008563" y="3937000"/>
            <a:ext cx="3816350" cy="792163"/>
          </a:xfrm>
          <a:prstGeom prst="roundRect">
            <a:avLst/>
          </a:prstGeom>
          <a:solidFill>
            <a:schemeClr val="accent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potrzeba</a:t>
            </a:r>
            <a:endParaRPr 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4903DAAB-C590-49B9-947A-AA0A41CA46D9}"/>
              </a:ext>
            </a:extLst>
          </p:cNvPr>
          <p:cNvSpPr/>
          <p:nvPr/>
        </p:nvSpPr>
        <p:spPr>
          <a:xfrm>
            <a:off x="5008563" y="4935538"/>
            <a:ext cx="3786187" cy="792162"/>
          </a:xfrm>
          <a:prstGeom prst="roundRect">
            <a:avLst/>
          </a:prstGeom>
          <a:solidFill>
            <a:schemeClr val="accent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otwartość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F45CBEFC-242B-4D77-AFDE-AE72A2DD0EF4}"/>
              </a:ext>
            </a:extLst>
          </p:cNvPr>
          <p:cNvSpPr/>
          <p:nvPr/>
        </p:nvSpPr>
        <p:spPr>
          <a:xfrm>
            <a:off x="5008563" y="2892425"/>
            <a:ext cx="3816350" cy="868363"/>
          </a:xfrm>
          <a:prstGeom prst="roundRect">
            <a:avLst/>
          </a:prstGeom>
          <a:solidFill>
            <a:schemeClr val="accent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przyjęcie</a:t>
            </a:r>
            <a:endParaRPr 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A4993896-3D60-4F55-9DA5-B03E279B1004}"/>
              </a:ext>
            </a:extLst>
          </p:cNvPr>
          <p:cNvSpPr/>
          <p:nvPr/>
        </p:nvSpPr>
        <p:spPr>
          <a:xfrm>
            <a:off x="5008563" y="1878013"/>
            <a:ext cx="3816350" cy="792162"/>
          </a:xfrm>
          <a:prstGeom prst="roundRect">
            <a:avLst/>
          </a:prstGeom>
          <a:solidFill>
            <a:schemeClr val="accent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wiedza</a:t>
            </a:r>
            <a:endParaRPr 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F4F72E57-9ED5-4BED-B0DE-08E64B04FC0A}"/>
              </a:ext>
            </a:extLst>
          </p:cNvPr>
          <p:cNvSpPr/>
          <p:nvPr/>
        </p:nvSpPr>
        <p:spPr>
          <a:xfrm>
            <a:off x="539750" y="4953000"/>
            <a:ext cx="3714750" cy="792163"/>
          </a:xfrm>
          <a:prstGeom prst="roundRect">
            <a:avLst/>
          </a:prstGeom>
          <a:solidFill>
            <a:schemeClr val="accent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interakcja</a:t>
            </a:r>
            <a:endParaRPr 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9" descr="ukr_anim">
            <a:extLst>
              <a:ext uri="{FF2B5EF4-FFF2-40B4-BE49-F238E27FC236}">
                <a16:creationId xmlns:a16="http://schemas.microsoft.com/office/drawing/2014/main" id="{035ABCCF-425C-4989-8040-169117C21F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158750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9F63B5CF-0BA3-4771-98A0-D46DCA3D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3026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F79BB269-71C7-491B-B1ED-B04B247039CA}"/>
              </a:ext>
            </a:extLst>
          </p:cNvPr>
          <p:cNvSpPr/>
          <p:nvPr/>
        </p:nvSpPr>
        <p:spPr>
          <a:xfrm>
            <a:off x="4440238" y="2100263"/>
            <a:ext cx="492125" cy="484187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A623A455-E7FE-4D14-BAFF-B6BAC22365B5}"/>
              </a:ext>
            </a:extLst>
          </p:cNvPr>
          <p:cNvSpPr/>
          <p:nvPr/>
        </p:nvSpPr>
        <p:spPr>
          <a:xfrm>
            <a:off x="4427538" y="3090863"/>
            <a:ext cx="493712" cy="484187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3FE590AA-CF4D-4145-B1AB-9B9E60690ECA}"/>
              </a:ext>
            </a:extLst>
          </p:cNvPr>
          <p:cNvSpPr/>
          <p:nvPr/>
        </p:nvSpPr>
        <p:spPr>
          <a:xfrm>
            <a:off x="4427538" y="4059238"/>
            <a:ext cx="493712" cy="485775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5A004A7F-007F-4B36-BEB7-1B0877F5BC5B}"/>
              </a:ext>
            </a:extLst>
          </p:cNvPr>
          <p:cNvSpPr/>
          <p:nvPr/>
        </p:nvSpPr>
        <p:spPr>
          <a:xfrm>
            <a:off x="4427538" y="5053013"/>
            <a:ext cx="493712" cy="484187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D1826462-389B-4311-849C-5EC090A44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2838"/>
          </a:xfrm>
        </p:spPr>
        <p:txBody>
          <a:bodyPr/>
          <a:lstStyle/>
          <a:p>
            <a:pPr eaLnBrk="1" hangingPunct="1"/>
            <a: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stawiczn</a:t>
            </a:r>
            <a: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edukacj</a:t>
            </a:r>
            <a: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między</a:t>
            </a:r>
            <a: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kulturo</a:t>
            </a:r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uk-UA" altLang="uk-UA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Freeform 6">
            <a:extLst>
              <a:ext uri="{FF2B5EF4-FFF2-40B4-BE49-F238E27FC236}">
                <a16:creationId xmlns:a16="http://schemas.microsoft.com/office/drawing/2014/main" id="{6EC3F2DE-85EE-4DEB-90D0-C01E920E6E13}"/>
              </a:ext>
            </a:extLst>
          </p:cNvPr>
          <p:cNvSpPr>
            <a:spLocks noEditPoints="1"/>
          </p:cNvSpPr>
          <p:nvPr/>
        </p:nvSpPr>
        <p:spPr bwMode="gray">
          <a:xfrm>
            <a:off x="611188" y="1824038"/>
            <a:ext cx="5943600" cy="4038600"/>
          </a:xfrm>
          <a:custGeom>
            <a:avLst/>
            <a:gdLst>
              <a:gd name="T0" fmla="*/ 2147483646 w 2820"/>
              <a:gd name="T1" fmla="*/ 2147483646 h 2912"/>
              <a:gd name="T2" fmla="*/ 2147483646 w 2820"/>
              <a:gd name="T3" fmla="*/ 2147483646 h 2912"/>
              <a:gd name="T4" fmla="*/ 2147483646 w 2820"/>
              <a:gd name="T5" fmla="*/ 2147483646 h 2912"/>
              <a:gd name="T6" fmla="*/ 2147483646 w 2820"/>
              <a:gd name="T7" fmla="*/ 2147483646 h 2912"/>
              <a:gd name="T8" fmla="*/ 2147483646 w 2820"/>
              <a:gd name="T9" fmla="*/ 2147483646 h 2912"/>
              <a:gd name="T10" fmla="*/ 2147483646 w 2820"/>
              <a:gd name="T11" fmla="*/ 2147483646 h 2912"/>
              <a:gd name="T12" fmla="*/ 2147483646 w 2820"/>
              <a:gd name="T13" fmla="*/ 2147483646 h 2912"/>
              <a:gd name="T14" fmla="*/ 2147483646 w 2820"/>
              <a:gd name="T15" fmla="*/ 2147483646 h 2912"/>
              <a:gd name="T16" fmla="*/ 0 w 2820"/>
              <a:gd name="T17" fmla="*/ 2147483646 h 2912"/>
              <a:gd name="T18" fmla="*/ 2147483646 w 2820"/>
              <a:gd name="T19" fmla="*/ 2147483646 h 2912"/>
              <a:gd name="T20" fmla="*/ 2147483646 w 2820"/>
              <a:gd name="T21" fmla="*/ 2147483646 h 2912"/>
              <a:gd name="T22" fmla="*/ 2147483646 w 2820"/>
              <a:gd name="T23" fmla="*/ 2147483646 h 2912"/>
              <a:gd name="T24" fmla="*/ 2147483646 w 2820"/>
              <a:gd name="T25" fmla="*/ 2147483646 h 2912"/>
              <a:gd name="T26" fmla="*/ 2147483646 w 2820"/>
              <a:gd name="T27" fmla="*/ 2147483646 h 2912"/>
              <a:gd name="T28" fmla="*/ 2147483646 w 2820"/>
              <a:gd name="T29" fmla="*/ 2147483646 h 2912"/>
              <a:gd name="T30" fmla="*/ 2147483646 w 2820"/>
              <a:gd name="T31" fmla="*/ 2147483646 h 2912"/>
              <a:gd name="T32" fmla="*/ 2147483646 w 2820"/>
              <a:gd name="T33" fmla="*/ 2147483646 h 2912"/>
              <a:gd name="T34" fmla="*/ 2147483646 w 2820"/>
              <a:gd name="T35" fmla="*/ 2147483646 h 2912"/>
              <a:gd name="T36" fmla="*/ 2147483646 w 2820"/>
              <a:gd name="T37" fmla="*/ 2147483646 h 2912"/>
              <a:gd name="T38" fmla="*/ 2147483646 w 2820"/>
              <a:gd name="T39" fmla="*/ 2147483646 h 2912"/>
              <a:gd name="T40" fmla="*/ 2147483646 w 2820"/>
              <a:gd name="T41" fmla="*/ 2147483646 h 2912"/>
              <a:gd name="T42" fmla="*/ 2147483646 w 2820"/>
              <a:gd name="T43" fmla="*/ 2147483646 h 2912"/>
              <a:gd name="T44" fmla="*/ 2147483646 w 2820"/>
              <a:gd name="T45" fmla="*/ 2147483646 h 2912"/>
              <a:gd name="T46" fmla="*/ 2147483646 w 2820"/>
              <a:gd name="T47" fmla="*/ 2147483646 h 2912"/>
              <a:gd name="T48" fmla="*/ 2147483646 w 2820"/>
              <a:gd name="T49" fmla="*/ 2147483646 h 2912"/>
              <a:gd name="T50" fmla="*/ 2147483646 w 2820"/>
              <a:gd name="T51" fmla="*/ 2147483646 h 2912"/>
              <a:gd name="T52" fmla="*/ 2147483646 w 2820"/>
              <a:gd name="T53" fmla="*/ 2147483646 h 2912"/>
              <a:gd name="T54" fmla="*/ 2147483646 w 2820"/>
              <a:gd name="T55" fmla="*/ 2147483646 h 2912"/>
              <a:gd name="T56" fmla="*/ 2147483646 w 2820"/>
              <a:gd name="T57" fmla="*/ 2147483646 h 2912"/>
              <a:gd name="T58" fmla="*/ 2147483646 w 2820"/>
              <a:gd name="T59" fmla="*/ 2147483646 h 2912"/>
              <a:gd name="T60" fmla="*/ 2147483646 w 2820"/>
              <a:gd name="T61" fmla="*/ 2147483646 h 2912"/>
              <a:gd name="T62" fmla="*/ 2147483646 w 2820"/>
              <a:gd name="T63" fmla="*/ 2147483646 h 2912"/>
              <a:gd name="T64" fmla="*/ 2147483646 w 2820"/>
              <a:gd name="T65" fmla="*/ 2147483646 h 2912"/>
              <a:gd name="T66" fmla="*/ 2147483646 w 2820"/>
              <a:gd name="T67" fmla="*/ 2147483646 h 2912"/>
              <a:gd name="T68" fmla="*/ 2147483646 w 2820"/>
              <a:gd name="T69" fmla="*/ 2147483646 h 2912"/>
              <a:gd name="T70" fmla="*/ 2147483646 w 2820"/>
              <a:gd name="T71" fmla="*/ 2147483646 h 2912"/>
              <a:gd name="T72" fmla="*/ 2147483646 w 2820"/>
              <a:gd name="T73" fmla="*/ 2147483646 h 2912"/>
              <a:gd name="T74" fmla="*/ 2147483646 w 2820"/>
              <a:gd name="T75" fmla="*/ 2147483646 h 2912"/>
              <a:gd name="T76" fmla="*/ 2147483646 w 2820"/>
              <a:gd name="T77" fmla="*/ 2147483646 h 2912"/>
              <a:gd name="T78" fmla="*/ 2147483646 w 2820"/>
              <a:gd name="T79" fmla="*/ 2147483646 h 2912"/>
              <a:gd name="T80" fmla="*/ 2147483646 w 2820"/>
              <a:gd name="T81" fmla="*/ 2147483646 h 2912"/>
              <a:gd name="T82" fmla="*/ 2147483646 w 2820"/>
              <a:gd name="T83" fmla="*/ 2147483646 h 2912"/>
              <a:gd name="T84" fmla="*/ 2147483646 w 2820"/>
              <a:gd name="T85" fmla="*/ 2147483646 h 2912"/>
              <a:gd name="T86" fmla="*/ 2147483646 w 2820"/>
              <a:gd name="T87" fmla="*/ 2147483646 h 2912"/>
              <a:gd name="T88" fmla="*/ 2147483646 w 2820"/>
              <a:gd name="T89" fmla="*/ 2147483646 h 2912"/>
              <a:gd name="T90" fmla="*/ 2147483646 w 2820"/>
              <a:gd name="T91" fmla="*/ 0 h 2912"/>
              <a:gd name="T92" fmla="*/ 2147483646 w 2820"/>
              <a:gd name="T93" fmla="*/ 2147483646 h 2912"/>
              <a:gd name="T94" fmla="*/ 2147483646 w 2820"/>
              <a:gd name="T95" fmla="*/ 2147483646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solidFill>
            <a:srgbClr val="7DACEB"/>
          </a:solidFill>
          <a:ln>
            <a:noFill/>
          </a:ln>
          <a:effectLst>
            <a:outerShdw dist="206741" dir="8249373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grpSp>
        <p:nvGrpSpPr>
          <p:cNvPr id="38916" name="Group 8">
            <a:extLst>
              <a:ext uri="{FF2B5EF4-FFF2-40B4-BE49-F238E27FC236}">
                <a16:creationId xmlns:a16="http://schemas.microsoft.com/office/drawing/2014/main" id="{3626B9D1-3781-47B3-8A2E-5ECD98C2ADD6}"/>
              </a:ext>
            </a:extLst>
          </p:cNvPr>
          <p:cNvGrpSpPr>
            <a:grpSpLocks/>
          </p:cNvGrpSpPr>
          <p:nvPr/>
        </p:nvGrpSpPr>
        <p:grpSpPr bwMode="auto">
          <a:xfrm>
            <a:off x="2339975" y="4005263"/>
            <a:ext cx="1704975" cy="1728787"/>
            <a:chOff x="2030" y="2260"/>
            <a:chExt cx="1074" cy="1188"/>
          </a:xfrm>
        </p:grpSpPr>
        <p:sp>
          <p:nvSpPr>
            <p:cNvPr id="38949" name="Oval 9">
              <a:extLst>
                <a:ext uri="{FF2B5EF4-FFF2-40B4-BE49-F238E27FC236}">
                  <a16:creationId xmlns:a16="http://schemas.microsoft.com/office/drawing/2014/main" id="{EA2F5C3F-DFA8-40B4-BF88-6D60A191D38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723406">
              <a:off x="2073" y="3028"/>
              <a:ext cx="906" cy="420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50" name="Oval 10">
              <a:extLst>
                <a:ext uri="{FF2B5EF4-FFF2-40B4-BE49-F238E27FC236}">
                  <a16:creationId xmlns:a16="http://schemas.microsoft.com/office/drawing/2014/main" id="{16BF9800-5779-4F58-AF99-9196E1B525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30" y="2260"/>
              <a:ext cx="1074" cy="107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51" name="Oval 11">
              <a:extLst>
                <a:ext uri="{FF2B5EF4-FFF2-40B4-BE49-F238E27FC236}">
                  <a16:creationId xmlns:a16="http://schemas.microsoft.com/office/drawing/2014/main" id="{46DFD7C1-D24A-453E-900F-5B506A26EC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43" y="2266"/>
              <a:ext cx="1049" cy="104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52" name="Oval 12">
              <a:extLst>
                <a:ext uri="{FF2B5EF4-FFF2-40B4-BE49-F238E27FC236}">
                  <a16:creationId xmlns:a16="http://schemas.microsoft.com/office/drawing/2014/main" id="{1E35DA67-810C-4D0F-BFEC-526D8A45A5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54" y="2276"/>
              <a:ext cx="998" cy="98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53" name="Oval 13">
              <a:extLst>
                <a:ext uri="{FF2B5EF4-FFF2-40B4-BE49-F238E27FC236}">
                  <a16:creationId xmlns:a16="http://schemas.microsoft.com/office/drawing/2014/main" id="{CE25D958-F88D-4EE6-B47F-B3240A8E75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12" y="2304"/>
              <a:ext cx="888" cy="79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54" name="Text Box 14">
              <a:extLst>
                <a:ext uri="{FF2B5EF4-FFF2-40B4-BE49-F238E27FC236}">
                  <a16:creationId xmlns:a16="http://schemas.microsoft.com/office/drawing/2014/main" id="{71475122-FC2D-470F-A4F5-5532E7068E1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509" y="2492"/>
              <a:ext cx="11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uk-UA" sz="4000" b="1">
                <a:sym typeface="Wingdings" panose="05000000000000000000" pitchFamily="2" charset="2"/>
              </a:endParaRPr>
            </a:p>
          </p:txBody>
        </p:sp>
      </p:grpSp>
      <p:grpSp>
        <p:nvGrpSpPr>
          <p:cNvPr id="38917" name="Group 15">
            <a:extLst>
              <a:ext uri="{FF2B5EF4-FFF2-40B4-BE49-F238E27FC236}">
                <a16:creationId xmlns:a16="http://schemas.microsoft.com/office/drawing/2014/main" id="{F63C47FC-8AAB-4C3E-B9BE-04323B78DDAE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3284538"/>
            <a:ext cx="1371600" cy="1593850"/>
            <a:chOff x="884" y="2024"/>
            <a:chExt cx="864" cy="1004"/>
          </a:xfrm>
        </p:grpSpPr>
        <p:sp>
          <p:nvSpPr>
            <p:cNvPr id="38942" name="Oval 16">
              <a:extLst>
                <a:ext uri="{FF2B5EF4-FFF2-40B4-BE49-F238E27FC236}">
                  <a16:creationId xmlns:a16="http://schemas.microsoft.com/office/drawing/2014/main" id="{9B900707-2427-4149-8D69-1139566C188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772996">
              <a:off x="921" y="2644"/>
              <a:ext cx="714" cy="384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grpSp>
          <p:nvGrpSpPr>
            <p:cNvPr id="38943" name="Group 17">
              <a:extLst>
                <a:ext uri="{FF2B5EF4-FFF2-40B4-BE49-F238E27FC236}">
                  <a16:creationId xmlns:a16="http://schemas.microsoft.com/office/drawing/2014/main" id="{9FBC8FB0-653B-44DC-AAC9-F05C636C32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4" y="2024"/>
              <a:ext cx="864" cy="908"/>
              <a:chOff x="732" y="2112"/>
              <a:chExt cx="842" cy="860"/>
            </a:xfrm>
          </p:grpSpPr>
          <p:sp>
            <p:nvSpPr>
              <p:cNvPr id="38944" name="Oval 18">
                <a:extLst>
                  <a:ext uri="{FF2B5EF4-FFF2-40B4-BE49-F238E27FC236}">
                    <a16:creationId xmlns:a16="http://schemas.microsoft.com/office/drawing/2014/main" id="{7800EEF3-A392-476E-95D1-1054079170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32" y="2112"/>
                <a:ext cx="842" cy="86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uk-UA" altLang="uk-UA" sz="2400">
                  <a:latin typeface="Batang" panose="02030600000101010101" pitchFamily="18" charset="-127"/>
                </a:endParaRPr>
              </a:p>
            </p:txBody>
          </p:sp>
          <p:sp>
            <p:nvSpPr>
              <p:cNvPr id="38945" name="Oval 19">
                <a:extLst>
                  <a:ext uri="{FF2B5EF4-FFF2-40B4-BE49-F238E27FC236}">
                    <a16:creationId xmlns:a16="http://schemas.microsoft.com/office/drawing/2014/main" id="{C703F098-EA36-4CB5-AC83-8E26449DEF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3" y="2117"/>
                <a:ext cx="821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uk-UA" altLang="uk-UA" sz="2400">
                  <a:latin typeface="Batang" panose="02030600000101010101" pitchFamily="18" charset="-127"/>
                </a:endParaRPr>
              </a:p>
            </p:txBody>
          </p:sp>
          <p:sp>
            <p:nvSpPr>
              <p:cNvPr id="38946" name="Oval 20">
                <a:extLst>
                  <a:ext uri="{FF2B5EF4-FFF2-40B4-BE49-F238E27FC236}">
                    <a16:creationId xmlns:a16="http://schemas.microsoft.com/office/drawing/2014/main" id="{EE8938A2-2278-4225-B81E-9F5C1FA7AA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781" cy="784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uk-UA" altLang="uk-UA" sz="2400">
                  <a:latin typeface="Batang" panose="02030600000101010101" pitchFamily="18" charset="-127"/>
                </a:endParaRPr>
              </a:p>
            </p:txBody>
          </p:sp>
          <p:sp>
            <p:nvSpPr>
              <p:cNvPr id="38947" name="Oval 21">
                <a:extLst>
                  <a:ext uri="{FF2B5EF4-FFF2-40B4-BE49-F238E27FC236}">
                    <a16:creationId xmlns:a16="http://schemas.microsoft.com/office/drawing/2014/main" id="{E6D1E7A2-BE32-4B78-A6E8-1A2EB253B0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95" y="2147"/>
                <a:ext cx="695" cy="6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uk-UA" altLang="uk-UA" sz="2400">
                  <a:latin typeface="Batang" panose="02030600000101010101" pitchFamily="18" charset="-127"/>
                </a:endParaRPr>
              </a:p>
            </p:txBody>
          </p:sp>
          <p:sp>
            <p:nvSpPr>
              <p:cNvPr id="38948" name="Text Box 22">
                <a:extLst>
                  <a:ext uri="{FF2B5EF4-FFF2-40B4-BE49-F238E27FC236}">
                    <a16:creationId xmlns:a16="http://schemas.microsoft.com/office/drawing/2014/main" id="{2A431E08-CFB0-4D30-98E4-DF893BD2C27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85" y="2325"/>
                <a:ext cx="113" cy="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ru-RU" altLang="uk-UA" sz="3600" b="1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p:grpSp>
      </p:grpSp>
      <p:grpSp>
        <p:nvGrpSpPr>
          <p:cNvPr id="38918" name="Group 23">
            <a:extLst>
              <a:ext uri="{FF2B5EF4-FFF2-40B4-BE49-F238E27FC236}">
                <a16:creationId xmlns:a16="http://schemas.microsoft.com/office/drawing/2014/main" id="{B6F0BC46-D4A8-43A5-8709-57127B484AE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060575"/>
            <a:ext cx="1100138" cy="1139825"/>
            <a:chOff x="344" y="1201"/>
            <a:chExt cx="693" cy="718"/>
          </a:xfrm>
        </p:grpSpPr>
        <p:sp>
          <p:nvSpPr>
            <p:cNvPr id="38936" name="Oval 24">
              <a:extLst>
                <a:ext uri="{FF2B5EF4-FFF2-40B4-BE49-F238E27FC236}">
                  <a16:creationId xmlns:a16="http://schemas.microsoft.com/office/drawing/2014/main" id="{D24447A7-626C-4611-87B3-7AAEDB3E49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4" y="1583"/>
              <a:ext cx="576" cy="336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37" name="Oval 25">
              <a:extLst>
                <a:ext uri="{FF2B5EF4-FFF2-40B4-BE49-F238E27FC236}">
                  <a16:creationId xmlns:a16="http://schemas.microsoft.com/office/drawing/2014/main" id="{13CD35DD-8AC5-44BE-BF60-E2A272B10D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2" y="1201"/>
              <a:ext cx="645" cy="64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38" name="Oval 26">
              <a:extLst>
                <a:ext uri="{FF2B5EF4-FFF2-40B4-BE49-F238E27FC236}">
                  <a16:creationId xmlns:a16="http://schemas.microsoft.com/office/drawing/2014/main" id="{4583BA36-C0E3-4692-AEAF-2BA94BD6E49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0" y="1204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39" name="Oval 27">
              <a:extLst>
                <a:ext uri="{FF2B5EF4-FFF2-40B4-BE49-F238E27FC236}">
                  <a16:creationId xmlns:a16="http://schemas.microsoft.com/office/drawing/2014/main" id="{7F673435-5AD4-4F3F-ABB3-0A9624D59E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" y="1211"/>
              <a:ext cx="599" cy="588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40" name="Oval 28">
              <a:extLst>
                <a:ext uri="{FF2B5EF4-FFF2-40B4-BE49-F238E27FC236}">
                  <a16:creationId xmlns:a16="http://schemas.microsoft.com/office/drawing/2014/main" id="{75017474-626D-4661-AA63-EE698CEC9B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1" y="1227"/>
              <a:ext cx="534" cy="47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41" name="Text Box 29">
              <a:extLst>
                <a:ext uri="{FF2B5EF4-FFF2-40B4-BE49-F238E27FC236}">
                  <a16:creationId xmlns:a16="http://schemas.microsoft.com/office/drawing/2014/main" id="{118645E6-D794-477B-81C1-174F441386A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3" y="1312"/>
              <a:ext cx="11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uk-UA" b="1">
                <a:solidFill>
                  <a:srgbClr val="000000"/>
                </a:solidFill>
                <a:sym typeface="Wingdings" panose="05000000000000000000" pitchFamily="2" charset="2"/>
              </a:endParaRPr>
            </a:p>
          </p:txBody>
        </p:sp>
      </p:grpSp>
      <p:grpSp>
        <p:nvGrpSpPr>
          <p:cNvPr id="38919" name="Group 30">
            <a:extLst>
              <a:ext uri="{FF2B5EF4-FFF2-40B4-BE49-F238E27FC236}">
                <a16:creationId xmlns:a16="http://schemas.microsoft.com/office/drawing/2014/main" id="{418A88CA-F2BF-4CB8-A0D7-CC895550794F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1557338"/>
            <a:ext cx="804862" cy="762000"/>
            <a:chOff x="1142" y="913"/>
            <a:chExt cx="507" cy="480"/>
          </a:xfrm>
        </p:grpSpPr>
        <p:sp>
          <p:nvSpPr>
            <p:cNvPr id="38930" name="Oval 31">
              <a:extLst>
                <a:ext uri="{FF2B5EF4-FFF2-40B4-BE49-F238E27FC236}">
                  <a16:creationId xmlns:a16="http://schemas.microsoft.com/office/drawing/2014/main" id="{557098D2-8D9E-4191-8BED-C26157C391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42" y="1249"/>
              <a:ext cx="432" cy="144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31" name="Oval 32">
              <a:extLst>
                <a:ext uri="{FF2B5EF4-FFF2-40B4-BE49-F238E27FC236}">
                  <a16:creationId xmlns:a16="http://schemas.microsoft.com/office/drawing/2014/main" id="{DB7AC346-EBE4-4306-B0EE-33198E17065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9" y="913"/>
              <a:ext cx="430" cy="43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32" name="Oval 33">
              <a:extLst>
                <a:ext uri="{FF2B5EF4-FFF2-40B4-BE49-F238E27FC236}">
                  <a16:creationId xmlns:a16="http://schemas.microsoft.com/office/drawing/2014/main" id="{B2CE736F-99F3-4407-A6C4-C117767E64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25" y="915"/>
              <a:ext cx="419" cy="42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33" name="Oval 34">
              <a:extLst>
                <a:ext uri="{FF2B5EF4-FFF2-40B4-BE49-F238E27FC236}">
                  <a16:creationId xmlns:a16="http://schemas.microsoft.com/office/drawing/2014/main" id="{0C7F4B02-BD05-4864-99C8-72C8C7FAFB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29" y="919"/>
              <a:ext cx="399" cy="392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34" name="Oval 35">
              <a:extLst>
                <a:ext uri="{FF2B5EF4-FFF2-40B4-BE49-F238E27FC236}">
                  <a16:creationId xmlns:a16="http://schemas.microsoft.com/office/drawing/2014/main" id="{848344D8-07F4-419D-8706-4DA7664059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52" y="931"/>
              <a:ext cx="355" cy="31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altLang="uk-UA" sz="2400">
                <a:latin typeface="Batang" panose="02030600000101010101" pitchFamily="18" charset="-127"/>
              </a:endParaRPr>
            </a:p>
          </p:txBody>
        </p:sp>
        <p:sp>
          <p:nvSpPr>
            <p:cNvPr id="38935" name="Text Box 36">
              <a:extLst>
                <a:ext uri="{FF2B5EF4-FFF2-40B4-BE49-F238E27FC236}">
                  <a16:creationId xmlns:a16="http://schemas.microsoft.com/office/drawing/2014/main" id="{EB850788-EDC7-4F09-9A45-2B1051DDB09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78" y="944"/>
              <a:ext cx="1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uk-UA" sz="2800" b="1">
                <a:solidFill>
                  <a:srgbClr val="000000"/>
                </a:solidFill>
                <a:sym typeface="Wingdings" panose="05000000000000000000" pitchFamily="2" charset="2"/>
              </a:endParaRPr>
            </a:p>
          </p:txBody>
        </p:sp>
      </p:grpSp>
      <p:sp>
        <p:nvSpPr>
          <p:cNvPr id="38920" name="Text Box 38">
            <a:extLst>
              <a:ext uri="{FF2B5EF4-FFF2-40B4-BE49-F238E27FC236}">
                <a16:creationId xmlns:a16="http://schemas.microsoft.com/office/drawing/2014/main" id="{4DFFFB6D-6018-4175-B013-D37F72E57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0" y="2395538"/>
            <a:ext cx="3241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Tworzenie treści</a:t>
            </a:r>
            <a:endParaRPr lang="uk-UA" altLang="uk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21" name="Text Box 39">
            <a:extLst>
              <a:ext uri="{FF2B5EF4-FFF2-40B4-BE49-F238E27FC236}">
                <a16:creationId xmlns:a16="http://schemas.microsoft.com/office/drawing/2014/main" id="{EB997ECC-E692-4CA8-8DEB-ADA601D58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3213100"/>
            <a:ext cx="3711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Wykorzystanie edukacyjn</a:t>
            </a:r>
            <a:r>
              <a:rPr lang="pl-PL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ych </a:t>
            </a:r>
            <a:r>
              <a:rPr lang="en-US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technologi</a:t>
            </a:r>
            <a:r>
              <a:rPr lang="pl-PL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uk-UA" altLang="uk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22" name="Picture 40" descr="original_pencil_b">
            <a:extLst>
              <a:ext uri="{FF2B5EF4-FFF2-40B4-BE49-F238E27FC236}">
                <a16:creationId xmlns:a16="http://schemas.microsoft.com/office/drawing/2014/main" id="{3ED39864-C74F-422B-B203-49CD197A4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292600"/>
            <a:ext cx="12239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41" descr="original_pencil_b">
            <a:extLst>
              <a:ext uri="{FF2B5EF4-FFF2-40B4-BE49-F238E27FC236}">
                <a16:creationId xmlns:a16="http://schemas.microsoft.com/office/drawing/2014/main" id="{F63D2281-CF2F-46AE-B9EB-F6DDD873D8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44900"/>
            <a:ext cx="9350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42" descr="original_pencil_b">
            <a:extLst>
              <a:ext uri="{FF2B5EF4-FFF2-40B4-BE49-F238E27FC236}">
                <a16:creationId xmlns:a16="http://schemas.microsoft.com/office/drawing/2014/main" id="{11AFAC4A-2785-4DAB-8842-29406A193D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76475"/>
            <a:ext cx="792162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43" descr="original_pencil_b">
            <a:extLst>
              <a:ext uri="{FF2B5EF4-FFF2-40B4-BE49-F238E27FC236}">
                <a16:creationId xmlns:a16="http://schemas.microsoft.com/office/drawing/2014/main" id="{70AC97CF-CBE8-43FF-BFE3-3D8363F120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00213"/>
            <a:ext cx="433387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Rectangle 45">
            <a:extLst>
              <a:ext uri="{FF2B5EF4-FFF2-40B4-BE49-F238E27FC236}">
                <a16:creationId xmlns:a16="http://schemas.microsoft.com/office/drawing/2014/main" id="{F4C66645-13D0-437E-8C8F-4FF0B0816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1476375"/>
            <a:ext cx="6067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Tworzenie przestrzeni </a:t>
            </a:r>
            <a:r>
              <a:rPr lang="pl-PL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między</a:t>
            </a:r>
            <a:r>
              <a:rPr lang="en-US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kulturowej</a:t>
            </a:r>
            <a:endParaRPr lang="uk-UA" altLang="uk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27" name="Rectangle 47">
            <a:extLst>
              <a:ext uri="{FF2B5EF4-FFF2-40B4-BE49-F238E27FC236}">
                <a16:creationId xmlns:a16="http://schemas.microsoft.com/office/drawing/2014/main" id="{D54E8D0C-85AE-4B60-84B9-F99E6D69C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3284538"/>
            <a:ext cx="3635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Praktyka zachowań </a:t>
            </a:r>
            <a:r>
              <a:rPr lang="pl-PL" altLang="ru-RU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między</a:t>
            </a:r>
            <a:r>
              <a:rPr lang="en-US" alt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kulturowych</a:t>
            </a:r>
            <a:endParaRPr lang="en-US" altLang="uk-UA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28" name="Picture 9" descr="ukr_anim">
            <a:extLst>
              <a:ext uri="{FF2B5EF4-FFF2-40B4-BE49-F238E27FC236}">
                <a16:creationId xmlns:a16="http://schemas.microsoft.com/office/drawing/2014/main" id="{018DD587-2096-48F9-9CEA-0FFCAE11E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192088"/>
            <a:ext cx="10080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CCD7D9EE-A9E7-473B-A16D-7ACA40B64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61" y="-18856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BAE10F3-1270-4039-8BF3-21D8C31EDF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13" y="0"/>
            <a:ext cx="9094787" cy="1020763"/>
          </a:xfrm>
        </p:spPr>
        <p:txBody>
          <a:bodyPr/>
          <a:lstStyle/>
          <a:p>
            <a:pPr eaLnBrk="1" hangingPunct="1"/>
            <a: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Tolerancja </a:t>
            </a:r>
            <a:r>
              <a:rPr lang="pl-PL" altLang="ru-RU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między</a:t>
            </a:r>
            <a: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kulturowa</a:t>
            </a:r>
            <a:r>
              <a:rPr lang="ru-RU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uk-UA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82" name="AutoShape 78">
            <a:extLst>
              <a:ext uri="{FF2B5EF4-FFF2-40B4-BE49-F238E27FC236}">
                <a16:creationId xmlns:a16="http://schemas.microsoft.com/office/drawing/2014/main" id="{287AAE02-03CA-451A-87CE-5A90A282695E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430213" y="1700213"/>
            <a:ext cx="3709987" cy="1008062"/>
          </a:xfrm>
          <a:prstGeom prst="roundRect">
            <a:avLst>
              <a:gd name="adj" fmla="val 9106"/>
            </a:avLst>
          </a:prstGeom>
          <a:solidFill>
            <a:schemeClr val="accent5"/>
          </a:solidFill>
          <a:ln w="254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uk-UA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etnotolerancja</a:t>
            </a:r>
            <a:r>
              <a:rPr lang="uk-UA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2783" name="AutoShape 79">
            <a:extLst>
              <a:ext uri="{FF2B5EF4-FFF2-40B4-BE49-F238E27FC236}">
                <a16:creationId xmlns:a16="http://schemas.microsoft.com/office/drawing/2014/main" id="{75A494EA-12F8-4D25-938F-FEE260088498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4578350" y="1700213"/>
            <a:ext cx="4135438" cy="1008062"/>
          </a:xfrm>
          <a:prstGeom prst="roundRect">
            <a:avLst>
              <a:gd name="adj" fmla="val 9106"/>
            </a:avLst>
          </a:prstGeom>
          <a:solidFill>
            <a:schemeClr val="accent5"/>
          </a:solidFill>
          <a:ln w="254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uk-UA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tolerancja</a:t>
            </a:r>
            <a:r>
              <a:rPr lang="en-US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narodowa</a:t>
            </a:r>
            <a:endParaRPr lang="uk-UA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84" name="AutoShape 80">
            <a:extLst>
              <a:ext uri="{FF2B5EF4-FFF2-40B4-BE49-F238E27FC236}">
                <a16:creationId xmlns:a16="http://schemas.microsoft.com/office/drawing/2014/main" id="{6A520F00-8D70-4F57-9941-D2369BEB5271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430213" y="3171825"/>
            <a:ext cx="3709987" cy="1008063"/>
          </a:xfrm>
          <a:prstGeom prst="roundRect">
            <a:avLst>
              <a:gd name="adj" fmla="val 9106"/>
            </a:avLst>
          </a:prstGeom>
          <a:solidFill>
            <a:schemeClr val="accent5"/>
          </a:solidFill>
          <a:ln w="254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9pPr>
          </a:lstStyle>
          <a:p>
            <a:pPr algn="ctr" eaLnBrk="1" hangingPunct="1">
              <a:defRPr/>
            </a:pPr>
            <a:r>
              <a:rPr lang="en-US" altLang="uk-UA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tolerancja</a:t>
            </a:r>
            <a:r>
              <a:rPr lang="en-US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uk-UA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społeczno-kulturowa</a:t>
            </a:r>
            <a:endParaRPr lang="en-US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86" name="AutoShape 82">
            <a:extLst>
              <a:ext uri="{FF2B5EF4-FFF2-40B4-BE49-F238E27FC236}">
                <a16:creationId xmlns:a16="http://schemas.microsoft.com/office/drawing/2014/main" id="{F34A64E0-873D-44F6-8FA8-3CE973F8F5E1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4578350" y="3173413"/>
            <a:ext cx="4138613" cy="1008062"/>
          </a:xfrm>
          <a:prstGeom prst="roundRect">
            <a:avLst>
              <a:gd name="adj" fmla="val 9106"/>
            </a:avLst>
          </a:prstGeom>
          <a:solidFill>
            <a:schemeClr val="accent5"/>
          </a:solidFill>
          <a:ln w="254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9pPr>
          </a:lstStyle>
          <a:p>
            <a:pPr algn="ctr" eaLnBrk="1" hangingPunct="1">
              <a:defRPr/>
            </a:pPr>
            <a:r>
              <a:rPr lang="en-US" altLang="uk-UA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tolerancja</a:t>
            </a:r>
            <a:r>
              <a:rPr lang="en-US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polityczna</a:t>
            </a:r>
            <a:endParaRPr lang="en-US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87" name="AutoShape 83">
            <a:extLst>
              <a:ext uri="{FF2B5EF4-FFF2-40B4-BE49-F238E27FC236}">
                <a16:creationId xmlns:a16="http://schemas.microsoft.com/office/drawing/2014/main" id="{7954CBF4-DD81-4CB0-ACF7-3A7E7CD04A31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430213" y="4797425"/>
            <a:ext cx="3709987" cy="1008063"/>
          </a:xfrm>
          <a:prstGeom prst="roundRect">
            <a:avLst>
              <a:gd name="adj" fmla="val 9106"/>
            </a:avLst>
          </a:prstGeom>
          <a:solidFill>
            <a:schemeClr val="accent5"/>
          </a:solidFill>
          <a:ln w="254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uk-UA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wielokulturowa</a:t>
            </a:r>
            <a:r>
              <a:rPr lang="en-US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uk-UA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tolerancja</a:t>
            </a:r>
            <a:endParaRPr lang="uk-UA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88" name="AutoShape 84">
            <a:extLst>
              <a:ext uri="{FF2B5EF4-FFF2-40B4-BE49-F238E27FC236}">
                <a16:creationId xmlns:a16="http://schemas.microsoft.com/office/drawing/2014/main" id="{501D9C98-3827-473C-A918-739BFE1CA2EE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4578350" y="4792663"/>
            <a:ext cx="4135438" cy="1008062"/>
          </a:xfrm>
          <a:prstGeom prst="roundRect">
            <a:avLst>
              <a:gd name="adj" fmla="val 9106"/>
            </a:avLst>
          </a:prstGeom>
          <a:solidFill>
            <a:schemeClr val="accent5"/>
          </a:solidFill>
          <a:ln w="2540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atang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tang" pitchFamily="18" charset="-127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uk-UA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ulturaln</a:t>
            </a:r>
            <a:r>
              <a:rPr lang="pl-PL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uk-UA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tolerancja</a:t>
            </a:r>
            <a:endParaRPr lang="en-US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9" name="Picture 9" descr="ukr_anim">
            <a:extLst>
              <a:ext uri="{FF2B5EF4-FFF2-40B4-BE49-F238E27FC236}">
                <a16:creationId xmlns:a16="http://schemas.microsoft.com/office/drawing/2014/main" id="{69B6F646-54F0-4404-9848-30183B5A53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46050"/>
            <a:ext cx="10080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AF47E9CA-D0B8-483F-8E5F-6A9D0397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-27789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кутник 3">
            <a:extLst>
              <a:ext uri="{FF2B5EF4-FFF2-40B4-BE49-F238E27FC236}">
                <a16:creationId xmlns:a16="http://schemas.microsoft.com/office/drawing/2014/main" id="{BF6C0113-81DE-4659-84EB-4649A8DA0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1357313"/>
            <a:ext cx="4572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uk-UA" altLang="uk-UA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5670A205-448F-4C76-A07F-0AE07C325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5" name="Picture 7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0E045CA9-334A-4471-9F19-CD6D5B3C1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643314"/>
            <a:ext cx="2928958" cy="1464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013" name="Прямокутник 1">
            <a:extLst>
              <a:ext uri="{FF2B5EF4-FFF2-40B4-BE49-F238E27FC236}">
                <a16:creationId xmlns:a16="http://schemas.microsoft.com/office/drawing/2014/main" id="{03AB894E-E3CB-44A6-9A1A-113CD4867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108200"/>
            <a:ext cx="62642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uk-UA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Tolerancja mi</a:t>
            </a:r>
            <a:r>
              <a:rPr lang="pl-PL" altLang="uk-UA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ę</a:t>
            </a:r>
            <a:r>
              <a:rPr lang="en-US" altLang="uk-UA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dzykulturowa </a:t>
            </a:r>
            <a:br>
              <a:rPr lang="pl-PL" alt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uk-UA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współczesnej</a:t>
            </a:r>
            <a:r>
              <a:rPr lang="en-US" altLang="uk-UA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młodzieży</a:t>
            </a:r>
            <a:r>
              <a:rPr lang="pl-PL" alt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ukraiński</a:t>
            </a:r>
            <a:r>
              <a:rPr lang="en-US" altLang="uk-UA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ej: </a:t>
            </a:r>
            <a:br>
              <a:rPr lang="en-US" altLang="uk-UA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uk-UA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kontekst </a:t>
            </a:r>
            <a:r>
              <a:rPr lang="pl-PL" altLang="uk-UA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ukraińsko</a:t>
            </a:r>
            <a:r>
              <a:rPr lang="en-US" altLang="uk-UA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l-PL" altLang="uk-UA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polski</a:t>
            </a:r>
            <a:endParaRPr lang="uk-UA" altLang="uk-UA" sz="2800">
              <a:solidFill>
                <a:srgbClr val="FF0000"/>
              </a:solidFill>
            </a:endParaRPr>
          </a:p>
        </p:txBody>
      </p:sp>
      <p:sp>
        <p:nvSpPr>
          <p:cNvPr id="43014" name="TextBox 8">
            <a:extLst>
              <a:ext uri="{FF2B5EF4-FFF2-40B4-BE49-F238E27FC236}">
                <a16:creationId xmlns:a16="http://schemas.microsoft.com/office/drawing/2014/main" id="{B8663B53-D297-4F5D-A9B0-9596602B5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42888"/>
            <a:ext cx="4572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uk-UA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WYNIKI BADAŃ</a:t>
            </a:r>
            <a:endParaRPr lang="ru-RU" altLang="uk-UA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круглений прямокутник 13">
            <a:extLst>
              <a:ext uri="{FF2B5EF4-FFF2-40B4-BE49-F238E27FC236}">
                <a16:creationId xmlns:a16="http://schemas.microsoft.com/office/drawing/2014/main" id="{3AC2FAF7-662F-4EFB-8320-F2BD6AD725EC}"/>
              </a:ext>
            </a:extLst>
          </p:cNvPr>
          <p:cNvSpPr/>
          <p:nvPr/>
        </p:nvSpPr>
        <p:spPr>
          <a:xfrm>
            <a:off x="111125" y="1465263"/>
            <a:ext cx="5275263" cy="1941512"/>
          </a:xfrm>
          <a:prstGeom prst="roundRect">
            <a:avLst/>
          </a:prstGeom>
          <a:solidFill>
            <a:schemeClr val="accent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ankiecie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2016 – 2017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2019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2020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wzięło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udział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2325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respondentów z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obwodów Ukrainy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5" name="Прямокутник 14">
            <a:extLst>
              <a:ext uri="{FF2B5EF4-FFF2-40B4-BE49-F238E27FC236}">
                <a16:creationId xmlns:a16="http://schemas.microsoft.com/office/drawing/2014/main" id="{E7C8466E-62C3-4650-99E3-3FAE3E5C3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75" y="1028700"/>
            <a:ext cx="32766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Kijów</a:t>
            </a:r>
            <a:endParaRPr lang="en-US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Mariupol</a:t>
            </a:r>
            <a:endParaRPr lang="en-US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Melitopol</a:t>
            </a:r>
            <a:endParaRPr lang="en-US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Zaporoże</a:t>
            </a:r>
            <a:endParaRPr lang="en-US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Równe</a:t>
            </a:r>
            <a:endParaRPr lang="en-US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Łuck</a:t>
            </a:r>
            <a:endParaRPr lang="en-US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Lwów</a:t>
            </a:r>
            <a:endParaRPr lang="en-US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Czerniowce</a:t>
            </a:r>
            <a:endParaRPr lang="en-US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Kamieniec-Podolski</a:t>
            </a:r>
            <a:endParaRPr lang="en-US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Chmielnicki</a:t>
            </a:r>
            <a:endParaRPr lang="en-US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Winnica</a:t>
            </a:r>
            <a:endParaRPr lang="en-US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uk-UA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Kremenczuk</a:t>
            </a:r>
            <a:endParaRPr lang="ru-RU" altLang="uk-UA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6" name="Picture 2" descr="COA of Kyiv Kurovskyi.svg">
            <a:extLst>
              <a:ext uri="{FF2B5EF4-FFF2-40B4-BE49-F238E27FC236}">
                <a16:creationId xmlns:a16="http://schemas.microsoft.com/office/drawing/2014/main" id="{79EA5A9C-591B-43FD-B8AB-94A655A7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1179513"/>
            <a:ext cx="21431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 descr="Mariupol coat.svg">
            <a:extLst>
              <a:ext uri="{FF2B5EF4-FFF2-40B4-BE49-F238E27FC236}">
                <a16:creationId xmlns:a16="http://schemas.microsoft.com/office/drawing/2014/main" id="{BFFE0755-FC75-4943-9710-201F8C77C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1663700"/>
            <a:ext cx="22225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Melitopol COA.png">
            <a:extLst>
              <a:ext uri="{FF2B5EF4-FFF2-40B4-BE49-F238E27FC236}">
                <a16:creationId xmlns:a16="http://schemas.microsoft.com/office/drawing/2014/main" id="{CC862F6F-5D41-47E2-9B4B-B23DED1C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108200"/>
            <a:ext cx="241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8" descr="ÐÐµÑÐ± ÐÐ°Ð¿Ð¾ÑÐ¾Ð¶ÑÑ 2003 Ð³Ð¾Ð´Ð°.svg">
            <a:extLst>
              <a:ext uri="{FF2B5EF4-FFF2-40B4-BE49-F238E27FC236}">
                <a16:creationId xmlns:a16="http://schemas.microsoft.com/office/drawing/2014/main" id="{4F9AF92C-72DB-4910-A70D-82B26203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2601913"/>
            <a:ext cx="2714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0" descr="Coat of arms Rivne.svg">
            <a:extLst>
              <a:ext uri="{FF2B5EF4-FFF2-40B4-BE49-F238E27FC236}">
                <a16:creationId xmlns:a16="http://schemas.microsoft.com/office/drawing/2014/main" id="{5F213F33-4223-4F4A-ADC5-383EBBF5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038475"/>
            <a:ext cx="214313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2" descr="Herb Lutsk.svg">
            <a:extLst>
              <a:ext uri="{FF2B5EF4-FFF2-40B4-BE49-F238E27FC236}">
                <a16:creationId xmlns:a16="http://schemas.microsoft.com/office/drawing/2014/main" id="{A1537B0B-1880-414D-A4C6-2B698E825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468688"/>
            <a:ext cx="1889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4" descr="Coat of arms of Lviv.svg">
            <a:extLst>
              <a:ext uri="{FF2B5EF4-FFF2-40B4-BE49-F238E27FC236}">
                <a16:creationId xmlns:a16="http://schemas.microsoft.com/office/drawing/2014/main" id="{2CC00658-E111-4327-ADFC-19596F79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3967163"/>
            <a:ext cx="214312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6" descr="Coat of arms of Chernivtsi.svg">
            <a:extLst>
              <a:ext uri="{FF2B5EF4-FFF2-40B4-BE49-F238E27FC236}">
                <a16:creationId xmlns:a16="http://schemas.microsoft.com/office/drawing/2014/main" id="{8EE8335F-AF85-498B-B687-35C0B586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4425950"/>
            <a:ext cx="2603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8" descr="COA Kamjantec-Podilsky.svg">
            <a:extLst>
              <a:ext uri="{FF2B5EF4-FFF2-40B4-BE49-F238E27FC236}">
                <a16:creationId xmlns:a16="http://schemas.microsoft.com/office/drawing/2014/main" id="{614CB8DF-F4F7-46EE-BBB1-E07D02CC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450" y="4824413"/>
            <a:ext cx="225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20" descr="Coat of Arms of Khmelnitsky.svg">
            <a:extLst>
              <a:ext uri="{FF2B5EF4-FFF2-40B4-BE49-F238E27FC236}">
                <a16:creationId xmlns:a16="http://schemas.microsoft.com/office/drawing/2014/main" id="{A810F652-2568-42AB-8205-43705C8A9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5322888"/>
            <a:ext cx="2174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22" descr="Vinnytsya gerb.png">
            <a:extLst>
              <a:ext uri="{FF2B5EF4-FFF2-40B4-BE49-F238E27FC236}">
                <a16:creationId xmlns:a16="http://schemas.microsoft.com/office/drawing/2014/main" id="{4D1B0833-E937-414F-A58F-0AABF1674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5843588"/>
            <a:ext cx="36512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24" descr="Coat of Arms of Kremenchuk.svg">
            <a:extLst>
              <a:ext uri="{FF2B5EF4-FFF2-40B4-BE49-F238E27FC236}">
                <a16:creationId xmlns:a16="http://schemas.microsoft.com/office/drawing/2014/main" id="{17C96BF7-528C-4DAE-9B9D-7E108AADF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6219825"/>
            <a:ext cx="2174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id="{0954971C-88CC-4D65-99C8-88AC41AB8CB7}"/>
              </a:ext>
            </a:extLst>
          </p:cNvPr>
          <p:cNvCxnSpPr/>
          <p:nvPr/>
        </p:nvCxnSpPr>
        <p:spPr>
          <a:xfrm>
            <a:off x="4071938" y="2000250"/>
            <a:ext cx="150018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 сполучна лінія 27">
            <a:extLst>
              <a:ext uri="{FF2B5EF4-FFF2-40B4-BE49-F238E27FC236}">
                <a16:creationId xmlns:a16="http://schemas.microsoft.com/office/drawing/2014/main" id="{997502E1-0420-443F-94C9-1772559A47E4}"/>
              </a:ext>
            </a:extLst>
          </p:cNvPr>
          <p:cNvCxnSpPr>
            <a:cxnSpLocks/>
          </p:cNvCxnSpPr>
          <p:nvPr/>
        </p:nvCxnSpPr>
        <p:spPr bwMode="auto">
          <a:xfrm>
            <a:off x="5508625" y="1289050"/>
            <a:ext cx="26988" cy="501967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Пряма зі стрілкою 30">
            <a:extLst>
              <a:ext uri="{FF2B5EF4-FFF2-40B4-BE49-F238E27FC236}">
                <a16:creationId xmlns:a16="http://schemas.microsoft.com/office/drawing/2014/main" id="{C7FEBCAB-D8EE-43A3-9010-92AA7ADFA27B}"/>
              </a:ext>
            </a:extLst>
          </p:cNvPr>
          <p:cNvCxnSpPr>
            <a:cxnSpLocks/>
          </p:cNvCxnSpPr>
          <p:nvPr/>
        </p:nvCxnSpPr>
        <p:spPr bwMode="auto">
          <a:xfrm>
            <a:off x="5508625" y="1290638"/>
            <a:ext cx="242888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51" name="Rectangle 25">
            <a:extLst>
              <a:ext uri="{FF2B5EF4-FFF2-40B4-BE49-F238E27FC236}">
                <a16:creationId xmlns:a16="http://schemas.microsoft.com/office/drawing/2014/main" id="{E3ACA0A7-490C-43E2-9FEA-7156BA517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3873500"/>
            <a:ext cx="497998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1790 (77 %)</a:t>
            </a:r>
            <a:r>
              <a:rPr lang="uk-UA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respondentów </a:t>
            </a:r>
            <a:r>
              <a:rPr lang="uk-UA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uk-UA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studenci kursów ІІІ i ІV szkół wyższych</a:t>
            </a:r>
            <a:r>
              <a:rPr lang="en-US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535 (23 %)</a:t>
            </a:r>
            <a:r>
              <a:rPr lang="uk-UA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respondentów </a:t>
            </a:r>
            <a:r>
              <a:rPr lang="uk-UA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uk-UA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uczni</a:t>
            </a:r>
            <a:r>
              <a:rPr lang="pl-PL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owie</a:t>
            </a:r>
            <a:r>
              <a:rPr lang="en-US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pl-PL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klas szkół średnich</a:t>
            </a:r>
            <a:r>
              <a:rPr lang="uk-UA" altLang="uk-UA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052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9EF283AA-6321-4162-8E10-69E9F0B39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0"/>
            <a:ext cx="18827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2B50142C-43AD-4CDD-96F9-3368CDB4B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7504" y="-28202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54" name="TextBox 42">
            <a:extLst>
              <a:ext uri="{FF2B5EF4-FFF2-40B4-BE49-F238E27FC236}">
                <a16:creationId xmlns:a16="http://schemas.microsoft.com/office/drawing/2014/main" id="{8AE5BA38-6FC9-4F66-A864-F73AE9C32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uk-UA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WYNIKI BADAŃ</a:t>
            </a:r>
            <a:endParaRPr lang="ru-RU" altLang="uk-UA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43" name="Пряма зі стрілкою 42">
            <a:extLst>
              <a:ext uri="{FF2B5EF4-FFF2-40B4-BE49-F238E27FC236}">
                <a16:creationId xmlns:a16="http://schemas.microsoft.com/office/drawing/2014/main" id="{1DA55069-6F5E-4428-B47B-65FAC18AF20C}"/>
              </a:ext>
            </a:extLst>
          </p:cNvPr>
          <p:cNvCxnSpPr>
            <a:cxnSpLocks/>
          </p:cNvCxnSpPr>
          <p:nvPr/>
        </p:nvCxnSpPr>
        <p:spPr bwMode="auto">
          <a:xfrm>
            <a:off x="5535613" y="1789113"/>
            <a:ext cx="2159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41D2A503-1CB9-44D0-AF34-6EF4DA37B948}"/>
              </a:ext>
            </a:extLst>
          </p:cNvPr>
          <p:cNvCxnSpPr>
            <a:cxnSpLocks/>
          </p:cNvCxnSpPr>
          <p:nvPr/>
        </p:nvCxnSpPr>
        <p:spPr bwMode="auto">
          <a:xfrm>
            <a:off x="5535613" y="2244725"/>
            <a:ext cx="2159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 зі стрілкою 44">
            <a:extLst>
              <a:ext uri="{FF2B5EF4-FFF2-40B4-BE49-F238E27FC236}">
                <a16:creationId xmlns:a16="http://schemas.microsoft.com/office/drawing/2014/main" id="{715AF32E-0C12-4E3B-9969-18A6CE9165C8}"/>
              </a:ext>
            </a:extLst>
          </p:cNvPr>
          <p:cNvCxnSpPr>
            <a:cxnSpLocks/>
          </p:cNvCxnSpPr>
          <p:nvPr/>
        </p:nvCxnSpPr>
        <p:spPr bwMode="auto">
          <a:xfrm>
            <a:off x="5535613" y="2636838"/>
            <a:ext cx="2159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 зі стрілкою 45">
            <a:extLst>
              <a:ext uri="{FF2B5EF4-FFF2-40B4-BE49-F238E27FC236}">
                <a16:creationId xmlns:a16="http://schemas.microsoft.com/office/drawing/2014/main" id="{B528BAFD-CB38-41F4-82BD-FBB73C5E3B9C}"/>
              </a:ext>
            </a:extLst>
          </p:cNvPr>
          <p:cNvCxnSpPr>
            <a:cxnSpLocks/>
          </p:cNvCxnSpPr>
          <p:nvPr/>
        </p:nvCxnSpPr>
        <p:spPr bwMode="auto">
          <a:xfrm>
            <a:off x="5535613" y="3141663"/>
            <a:ext cx="2159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зі стрілкою 46">
            <a:extLst>
              <a:ext uri="{FF2B5EF4-FFF2-40B4-BE49-F238E27FC236}">
                <a16:creationId xmlns:a16="http://schemas.microsoft.com/office/drawing/2014/main" id="{833F0D2A-B874-4E8B-B95C-0FECCC11A49F}"/>
              </a:ext>
            </a:extLst>
          </p:cNvPr>
          <p:cNvCxnSpPr>
            <a:cxnSpLocks/>
          </p:cNvCxnSpPr>
          <p:nvPr/>
        </p:nvCxnSpPr>
        <p:spPr bwMode="auto">
          <a:xfrm>
            <a:off x="5535613" y="3576638"/>
            <a:ext cx="2159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 зі стрілкою 48">
            <a:extLst>
              <a:ext uri="{FF2B5EF4-FFF2-40B4-BE49-F238E27FC236}">
                <a16:creationId xmlns:a16="http://schemas.microsoft.com/office/drawing/2014/main" id="{E2F5761F-F7CF-4431-A1DF-C49862B5D4D7}"/>
              </a:ext>
            </a:extLst>
          </p:cNvPr>
          <p:cNvCxnSpPr>
            <a:cxnSpLocks/>
          </p:cNvCxnSpPr>
          <p:nvPr/>
        </p:nvCxnSpPr>
        <p:spPr bwMode="auto">
          <a:xfrm>
            <a:off x="5535613" y="4070350"/>
            <a:ext cx="2159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 зі стрілкою 49">
            <a:extLst>
              <a:ext uri="{FF2B5EF4-FFF2-40B4-BE49-F238E27FC236}">
                <a16:creationId xmlns:a16="http://schemas.microsoft.com/office/drawing/2014/main" id="{20DC670F-E31B-4C01-9EC5-0389BB656889}"/>
              </a:ext>
            </a:extLst>
          </p:cNvPr>
          <p:cNvCxnSpPr>
            <a:cxnSpLocks/>
          </p:cNvCxnSpPr>
          <p:nvPr/>
        </p:nvCxnSpPr>
        <p:spPr bwMode="auto">
          <a:xfrm>
            <a:off x="5535613" y="4508500"/>
            <a:ext cx="2159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 зі стрілкою 50">
            <a:extLst>
              <a:ext uri="{FF2B5EF4-FFF2-40B4-BE49-F238E27FC236}">
                <a16:creationId xmlns:a16="http://schemas.microsoft.com/office/drawing/2014/main" id="{38CDA9AE-BA2C-4839-8566-04EF60E49276}"/>
              </a:ext>
            </a:extLst>
          </p:cNvPr>
          <p:cNvCxnSpPr>
            <a:cxnSpLocks/>
          </p:cNvCxnSpPr>
          <p:nvPr/>
        </p:nvCxnSpPr>
        <p:spPr bwMode="auto">
          <a:xfrm>
            <a:off x="5535613" y="5013325"/>
            <a:ext cx="2159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 зі стрілкою 51">
            <a:extLst>
              <a:ext uri="{FF2B5EF4-FFF2-40B4-BE49-F238E27FC236}">
                <a16:creationId xmlns:a16="http://schemas.microsoft.com/office/drawing/2014/main" id="{41F9E4C2-58F4-43E9-A1A3-DF0A39424F19}"/>
              </a:ext>
            </a:extLst>
          </p:cNvPr>
          <p:cNvCxnSpPr>
            <a:cxnSpLocks/>
          </p:cNvCxnSpPr>
          <p:nvPr/>
        </p:nvCxnSpPr>
        <p:spPr bwMode="auto">
          <a:xfrm>
            <a:off x="5535613" y="5445125"/>
            <a:ext cx="2159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 зі стрілкою 52">
            <a:extLst>
              <a:ext uri="{FF2B5EF4-FFF2-40B4-BE49-F238E27FC236}">
                <a16:creationId xmlns:a16="http://schemas.microsoft.com/office/drawing/2014/main" id="{6A21AAC1-BB2B-4478-A6F1-426BA9E23E6A}"/>
              </a:ext>
            </a:extLst>
          </p:cNvPr>
          <p:cNvCxnSpPr>
            <a:cxnSpLocks/>
          </p:cNvCxnSpPr>
          <p:nvPr/>
        </p:nvCxnSpPr>
        <p:spPr bwMode="auto">
          <a:xfrm>
            <a:off x="5535613" y="5845175"/>
            <a:ext cx="2159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 зі стрілкою 53">
            <a:extLst>
              <a:ext uri="{FF2B5EF4-FFF2-40B4-BE49-F238E27FC236}">
                <a16:creationId xmlns:a16="http://schemas.microsoft.com/office/drawing/2014/main" id="{D8ACCBB9-2751-4A8E-B89C-55CCD65AF181}"/>
              </a:ext>
            </a:extLst>
          </p:cNvPr>
          <p:cNvCxnSpPr>
            <a:cxnSpLocks/>
          </p:cNvCxnSpPr>
          <p:nvPr/>
        </p:nvCxnSpPr>
        <p:spPr bwMode="auto">
          <a:xfrm>
            <a:off x="5535613" y="6308725"/>
            <a:ext cx="2159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9D4A464D-E39B-428F-97FC-C5D2F552F260}"/>
              </a:ext>
            </a:extLst>
          </p:cNvPr>
          <p:cNvSpPr/>
          <p:nvPr/>
        </p:nvSpPr>
        <p:spPr>
          <a:xfrm>
            <a:off x="0" y="1085850"/>
            <a:ext cx="9144000" cy="360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uk-UA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WYNIKI BADAŃ</a:t>
            </a:r>
            <a:endParaRPr lang="en-GB" sz="2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0B507B-9BAB-4F5C-AFD6-ED9872C6A0FB}"/>
              </a:ext>
            </a:extLst>
          </p:cNvPr>
          <p:cNvSpPr/>
          <p:nvPr/>
        </p:nvSpPr>
        <p:spPr>
          <a:xfrm>
            <a:off x="785813" y="1063625"/>
            <a:ext cx="7961312" cy="11763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63144" tIns="23495" rIns="23495" bIns="23495" spcCol="1270" anchor="ctr"/>
          <a:lstStyle/>
          <a:p>
            <a:pPr marL="285750" lvl="1" indent="-285750" defTabSz="16446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37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85750" lvl="1" indent="-285750" defTabSz="16446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37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5" name="Вигнута вліво стрілка 14">
            <a:extLst>
              <a:ext uri="{FF2B5EF4-FFF2-40B4-BE49-F238E27FC236}">
                <a16:creationId xmlns:a16="http://schemas.microsoft.com/office/drawing/2014/main" id="{E8F88829-195E-4754-B2F1-CFC3E26F344D}"/>
              </a:ext>
            </a:extLst>
          </p:cNvPr>
          <p:cNvSpPr/>
          <p:nvPr/>
        </p:nvSpPr>
        <p:spPr>
          <a:xfrm rot="261341">
            <a:off x="2401888" y="520700"/>
            <a:ext cx="234950" cy="638175"/>
          </a:xfrm>
          <a:prstGeom prst="curved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игнута вправо стрілка 15">
            <a:extLst>
              <a:ext uri="{FF2B5EF4-FFF2-40B4-BE49-F238E27FC236}">
                <a16:creationId xmlns:a16="http://schemas.microsoft.com/office/drawing/2014/main" id="{7677F5E3-1F7A-48FB-BFB3-8DD7CC310E63}"/>
              </a:ext>
            </a:extLst>
          </p:cNvPr>
          <p:cNvSpPr/>
          <p:nvPr/>
        </p:nvSpPr>
        <p:spPr>
          <a:xfrm>
            <a:off x="6429375" y="571500"/>
            <a:ext cx="214313" cy="571500"/>
          </a:xfrm>
          <a:prstGeom prst="curvedLef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5064" name="Rectangle 1">
            <a:extLst>
              <a:ext uri="{FF2B5EF4-FFF2-40B4-BE49-F238E27FC236}">
                <a16:creationId xmlns:a16="http://schemas.microsoft.com/office/drawing/2014/main" id="{4A15E7B4-CD9F-47D7-B38E-FA6FD0C22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073275"/>
            <a:ext cx="8694737" cy="345122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ytanie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Pan/Pani 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myśli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on/ona 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jest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endParaRPr lang="en-US" altLang="uk-UA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altLang="uk-UA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78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%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(69%)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respondentów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uważa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się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obywatela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świata</a:t>
            </a: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uk-UA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%</a:t>
            </a: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(94%)</a:t>
            </a: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respondentów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uważa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się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Europejczyk</a:t>
            </a:r>
            <a:r>
              <a:rPr lang="pl-PL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Europejkę</a:t>
            </a: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uk-UA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100 %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(100%)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respondentów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uważa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się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Ukraińc</a:t>
            </a:r>
            <a:r>
              <a:rPr lang="pl-PL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Ukrai</a:t>
            </a:r>
            <a:r>
              <a:rPr lang="pl-PL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nk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ę</a:t>
            </a: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21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%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(43%)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respondentów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uważa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się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</a:t>
            </a:r>
            <a:r>
              <a:rPr lang="uk-UA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mieszkańców</a:t>
            </a:r>
            <a:r>
              <a:rPr lang="uk-UA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regionu</a:t>
            </a:r>
            <a:r>
              <a:rPr lang="en-US" alt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uk-UA" altLang="uk-UA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063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CBB7B0C6-CAAA-4887-BFF0-7BFDF378C6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4075" y="19050"/>
            <a:ext cx="1908175" cy="1031875"/>
          </a:xfrm>
          <a:noFill/>
        </p:spPr>
      </p:pic>
      <p:pic>
        <p:nvPicPr>
          <p:cNvPr id="19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325091D0-22E8-4177-9982-E55D4F16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8C5F0236-63CB-47D5-BA42-3AAEE45732E0}"/>
              </a:ext>
            </a:extLst>
          </p:cNvPr>
          <p:cNvSpPr/>
          <p:nvPr/>
        </p:nvSpPr>
        <p:spPr>
          <a:xfrm>
            <a:off x="269875" y="1257300"/>
            <a:ext cx="3773488" cy="57150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samookreślenie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9F8546AD-9667-4635-8217-D4F32F9F45E4}"/>
              </a:ext>
            </a:extLst>
          </p:cNvPr>
          <p:cNvSpPr/>
          <p:nvPr/>
        </p:nvSpPr>
        <p:spPr>
          <a:xfrm>
            <a:off x="4746625" y="1265238"/>
            <a:ext cx="4054475" cy="573087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identyfikacja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z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grupami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7DDBE391-0836-45E3-B39C-72F4B930B4E5}"/>
              </a:ext>
            </a:extLst>
          </p:cNvPr>
          <p:cNvSpPr/>
          <p:nvPr/>
        </p:nvSpPr>
        <p:spPr>
          <a:xfrm>
            <a:off x="31750" y="1063625"/>
            <a:ext cx="9286875" cy="2857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4C48BF1-2DA7-42EE-97B1-3642CF1B1A7F}"/>
              </a:ext>
            </a:extLst>
          </p:cNvPr>
          <p:cNvSpPr/>
          <p:nvPr/>
        </p:nvSpPr>
        <p:spPr>
          <a:xfrm>
            <a:off x="785813" y="1063625"/>
            <a:ext cx="7961312" cy="11763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63144" tIns="23495" rIns="23495" bIns="23495" spcCol="1270" anchor="ctr"/>
          <a:lstStyle/>
          <a:p>
            <a:pPr marL="285750" lvl="1" indent="-285750" defTabSz="16446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37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85750" lvl="1" indent="-285750" defTabSz="16446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37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6084" name="Rectangle 1">
            <a:extLst>
              <a:ext uri="{FF2B5EF4-FFF2-40B4-BE49-F238E27FC236}">
                <a16:creationId xmlns:a16="http://schemas.microsoft.com/office/drawing/2014/main" id="{E71490E2-5E38-405C-9D7D-0700F14ED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-938213"/>
            <a:ext cx="8496300" cy="7372351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uk-UA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uk-UA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uk-UA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uk-UA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uk-UA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pl-PL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uk-UA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en-US" alt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(100%) 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respondentów </a:t>
            </a:r>
            <a:r>
              <a:rPr lang="pl-PL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widzi 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trudności w relacjach między Polakami a Ukraińcami</a:t>
            </a:r>
            <a:r>
              <a:rPr lang="en-US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94</a:t>
            </a:r>
            <a:r>
              <a:rPr lang="uk-UA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en-US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(83%) 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respondentów </a:t>
            </a:r>
            <a:r>
              <a:rPr lang="pl-PL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sympatyzuje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Polakom i uważa ich za bliskich</a:t>
            </a:r>
            <a:r>
              <a:rPr lang="en-US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89</a:t>
            </a:r>
            <a:r>
              <a:rPr lang="uk-UA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en-US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(86%) 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respondentów widzi możliwość </a:t>
            </a:r>
            <a:r>
              <a:rPr lang="pl-PL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integracji 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ludzi w wielokulturowym środowisku</a:t>
            </a:r>
            <a:r>
              <a:rPr lang="en-US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96</a:t>
            </a:r>
            <a:r>
              <a:rPr lang="uk-UA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en-US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(88%) 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respondentów dostrzega </a:t>
            </a:r>
            <a:r>
              <a:rPr lang="pl-PL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podobieństwa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poglądów politycznych</a:t>
            </a:r>
            <a:r>
              <a:rPr lang="en-US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81</a:t>
            </a:r>
            <a:r>
              <a:rPr lang="uk-UA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en-US" alt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(77%) 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respondentów</a:t>
            </a:r>
            <a:r>
              <a:rPr lang="en-US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dostrzega </a:t>
            </a:r>
            <a:r>
              <a:rPr lang="pl-PL" alt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podobieństwa 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pozycji życiowej</a:t>
            </a:r>
            <a:r>
              <a:rPr lang="en-US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postrzega</a:t>
            </a:r>
            <a:r>
              <a:rPr lang="en-US" alt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altLang="uk-UA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C5A82E55-FDE1-4363-AD59-8A74243C0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DA788626-B1C6-46E9-83C9-FCD23C52CE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4075" y="19050"/>
            <a:ext cx="1908175" cy="1031875"/>
          </a:xfrm>
          <a:noFill/>
        </p:spPr>
      </p:pic>
      <p:sp>
        <p:nvSpPr>
          <p:cNvPr id="46087" name="TextBox 42">
            <a:extLst>
              <a:ext uri="{FF2B5EF4-FFF2-40B4-BE49-F238E27FC236}">
                <a16:creationId xmlns:a16="http://schemas.microsoft.com/office/drawing/2014/main" id="{B59DAC92-7C39-4098-ADA0-6F1014B22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uk-UA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WYNIKI BADAŃ</a:t>
            </a:r>
            <a:endParaRPr lang="ru-RU" altLang="uk-UA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7E283AAF-8DCB-4865-B506-19834A4A0E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08175" cy="1031875"/>
          </a:xfrm>
          <a:noFill/>
        </p:spPr>
      </p:pic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218A1A0E-B469-4D79-9FE8-D011964FA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Рисунок 2">
            <a:extLst>
              <a:ext uri="{FF2B5EF4-FFF2-40B4-BE49-F238E27FC236}">
                <a16:creationId xmlns:a16="http://schemas.microsoft.com/office/drawing/2014/main" id="{41400603-38C6-4BE9-B99A-160CB02A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8">
            <a:extLst>
              <a:ext uri="{FF2B5EF4-FFF2-40B4-BE49-F238E27FC236}">
                <a16:creationId xmlns:a16="http://schemas.microsoft.com/office/drawing/2014/main" id="{D4ACBD9A-AF5D-422E-9760-AA4A0E605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520950"/>
            <a:ext cx="45434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UA" altLang="ru-UA" sz="28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pytaj mnie </a:t>
            </a:r>
            <a:endParaRPr lang="uk-UA" altLang="ru-UA" sz="28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8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jest</a:t>
            </a:r>
            <a:endParaRPr lang="ru-UA" altLang="ru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8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drugiej stronie </a:t>
            </a:r>
            <a:endParaRPr lang="uk-UA" altLang="ru-UA" sz="28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8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wojny</a:t>
            </a:r>
            <a:r>
              <a:rPr lang="uk-UA" altLang="ru-UA" sz="28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UA" altLang="ru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TextBox 1">
            <a:extLst>
              <a:ext uri="{FF2B5EF4-FFF2-40B4-BE49-F238E27FC236}">
                <a16:creationId xmlns:a16="http://schemas.microsoft.com/office/drawing/2014/main" id="{9822698F-9F34-49BB-A3E0-EE4E82C04E1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1025" y="1498600"/>
            <a:ext cx="1974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uk-UA" sz="4000">
                <a:latin typeface="Times New Roman" panose="02020603050405020304" pitchFamily="18" charset="0"/>
                <a:cs typeface="Times New Roman" panose="02020603050405020304" pitchFamily="18" charset="0"/>
              </a:rPr>
              <a:t>3,5 mln.</a:t>
            </a:r>
            <a:endParaRPr lang="ru-UA" altLang="uk-UA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Прямокутник 18">
            <a:extLst>
              <a:ext uri="{FF2B5EF4-FFF2-40B4-BE49-F238E27FC236}">
                <a16:creationId xmlns:a16="http://schemas.microsoft.com/office/drawing/2014/main" id="{B6C7D03F-EB9E-4E19-99A9-74406A89A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1773238"/>
            <a:ext cx="8647113" cy="4183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Ukraińska młodzież ma </a:t>
            </a:r>
            <a:r>
              <a:rPr lang="pl-PL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wysoki poziom tolerancji </a:t>
            </a: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wobec Rzeczypospolitej</a:t>
            </a:r>
            <a:r>
              <a:rPr lang="en-US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jako kraju sąsiadującego.</a:t>
            </a:r>
            <a:endParaRPr lang="en-US" alt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Ukraińska młodzież </a:t>
            </a:r>
            <a:r>
              <a:rPr lang="pl-PL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otwarta na współpracę. </a:t>
            </a:r>
            <a:endParaRPr lang="uk-UA" alt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Ukraina zmierza w </a:t>
            </a:r>
            <a:r>
              <a:rPr lang="en-US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kierunku integracji europejskiej, co potwierdza fakt że</a:t>
            </a:r>
            <a:r>
              <a:rPr lang="en-US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respondentów uważa się za </a:t>
            </a:r>
            <a:r>
              <a:rPr lang="pl-PL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Europejczyka.</a:t>
            </a:r>
            <a:endParaRPr lang="en-US" alt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Procesy integracji europejskiej i globalizacji wpływają na</a:t>
            </a:r>
            <a:r>
              <a:rPr lang="en-US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samoidentyfikację ukraińskiej młodzieży.</a:t>
            </a:r>
          </a:p>
        </p:txBody>
      </p:sp>
      <p:pic>
        <p:nvPicPr>
          <p:cNvPr id="47107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1029B9C0-D7D7-4482-867E-BBD02FFB1B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4075" y="19050"/>
            <a:ext cx="1908175" cy="1031875"/>
          </a:xfrm>
          <a:noFill/>
        </p:spPr>
      </p:pic>
      <p:pic>
        <p:nvPicPr>
          <p:cNvPr id="13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7EDB0954-FFCE-49E0-97CF-B1E6C38F4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09" name="TextBox 42">
            <a:extLst>
              <a:ext uri="{FF2B5EF4-FFF2-40B4-BE49-F238E27FC236}">
                <a16:creationId xmlns:a16="http://schemas.microsoft.com/office/drawing/2014/main" id="{3CEB386F-E209-4AED-9489-E325C5894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uk-UA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WYNIKI BADAŃ</a:t>
            </a:r>
            <a:endParaRPr lang="ru-RU" altLang="uk-UA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53A4D6E-44BA-4A79-935C-4A7A45FC4DEB}"/>
              </a:ext>
            </a:extLst>
          </p:cNvPr>
          <p:cNvSpPr/>
          <p:nvPr/>
        </p:nvSpPr>
        <p:spPr>
          <a:xfrm>
            <a:off x="107950" y="-73025"/>
            <a:ext cx="9144000" cy="2857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20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433E57BF-C63F-42A2-9335-0B351B250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125538"/>
            <a:ext cx="3357563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Region Winnicki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– Region Wołyński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– Region Dniepropietrowski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– Region Doniecki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– Region Żytomierza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– Region Zaporoże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– Region Iwano-Frankowski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– Region Kijowski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– Region Kropiwnytski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– Region Ługański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– Region Lwowski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pl-PL" altLang="uk-UA" sz="18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132" name="Rectangle 1">
            <a:extLst>
              <a:ext uri="{FF2B5EF4-FFF2-40B4-BE49-F238E27FC236}">
                <a16:creationId xmlns:a16="http://schemas.microsoft.com/office/drawing/2014/main" id="{8AAC0961-F185-472D-9681-8032A9745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765550"/>
            <a:ext cx="3357563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– Region Mikołaj</a:t>
            </a:r>
            <a:r>
              <a:rPr lang="pl-PL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– Region Odeski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– Region Połtawy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– Region Równe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– Region Sumy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– Region Tarnopolski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– Region Chersoniu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– Region Chmielnicki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– Region Czerkasy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– Region Czernih</a:t>
            </a:r>
            <a:r>
              <a:rPr lang="pl-PL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uk-UA" sz="1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 – AR Krym do 2014 r.</a:t>
            </a:r>
            <a:endParaRPr lang="pl-PL" altLang="uk-UA" sz="1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l-PL" altLang="uk-UA" sz="18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4024DDFB-2570-410D-8D39-428012F11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1769"/>
          <a:stretch>
            <a:fillRect/>
          </a:stretch>
        </p:blipFill>
        <p:spPr bwMode="auto">
          <a:xfrm>
            <a:off x="214281" y="1772816"/>
            <a:ext cx="5442579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134" name="Прямокутник 11">
            <a:extLst>
              <a:ext uri="{FF2B5EF4-FFF2-40B4-BE49-F238E27FC236}">
                <a16:creationId xmlns:a16="http://schemas.microsoft.com/office/drawing/2014/main" id="{795F3332-9901-4270-A2E6-A43D3A39D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41275"/>
            <a:ext cx="81264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Polskie organizacje i stowarzyszenia </a:t>
            </a:r>
            <a:endParaRPr lang="en-US" altLang="uk-UA" b="1">
              <a:solidFill>
                <a:srgbClr val="1025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Ukrainie </a:t>
            </a:r>
            <a:r>
              <a:rPr lang="en-US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pl-PL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9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F4BE37F4-B3AC-4C3D-B050-BD7F39E75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938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6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B8E0606C-D8D6-4AB0-9569-D3338FFBB3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4075" y="19050"/>
            <a:ext cx="1908175" cy="1031875"/>
          </a:xfrm>
          <a:noFill/>
        </p:spPr>
      </p:pic>
    </p:spTree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7480B4-13AE-4D91-A18B-944FFD0AA47A}"/>
              </a:ext>
            </a:extLst>
          </p:cNvPr>
          <p:cNvSpPr/>
          <p:nvPr/>
        </p:nvSpPr>
        <p:spPr>
          <a:xfrm>
            <a:off x="785813" y="1063625"/>
            <a:ext cx="7961312" cy="11763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63144" tIns="23495" rIns="23495" bIns="23495" spcCol="1270" anchor="ctr"/>
          <a:lstStyle/>
          <a:p>
            <a:pPr marL="285750" lvl="1" indent="-285750" defTabSz="16446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37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85750" lvl="1" indent="-285750" defTabSz="16446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37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pic>
        <p:nvPicPr>
          <p:cNvPr id="43012" name="Picture 2" descr="Ð ÐµÐ·ÑÐ»ÑÑÐ°Ñ Ð¿Ð¾ÑÑÐºÑ Ð·Ð¾Ð±ÑÐ°Ð¶ÐµÐ½Ñ Ð·Ð° Ð·Ð°Ð¿Ð¸ÑÐ¾Ð¼ &quot;ÐºÐ°ÑÑÐ° ÑÐºÑÐ°ÑÐ½Ð¸&quot;">
            <a:extLst>
              <a:ext uri="{FF2B5EF4-FFF2-40B4-BE49-F238E27FC236}">
                <a16:creationId xmlns:a16="http://schemas.microsoft.com/office/drawing/2014/main" id="{6CA8A219-CCAD-4A6A-9AA6-D624A6E27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428750"/>
            <a:ext cx="6797675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Виноска 3 (з рискою) 13">
            <a:extLst>
              <a:ext uri="{FF2B5EF4-FFF2-40B4-BE49-F238E27FC236}">
                <a16:creationId xmlns:a16="http://schemas.microsoft.com/office/drawing/2014/main" id="{B6ADC336-FC2E-4F10-AB61-EDDB9BA6FDE9}"/>
              </a:ext>
            </a:extLst>
          </p:cNvPr>
          <p:cNvSpPr/>
          <p:nvPr/>
        </p:nvSpPr>
        <p:spPr>
          <a:xfrm>
            <a:off x="4429125" y="1071563"/>
            <a:ext cx="1000125" cy="357187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14396"/>
              <a:gd name="adj8" fmla="val 14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Виноска 3 (з рискою) 14">
            <a:extLst>
              <a:ext uri="{FF2B5EF4-FFF2-40B4-BE49-F238E27FC236}">
                <a16:creationId xmlns:a16="http://schemas.microsoft.com/office/drawing/2014/main" id="{C0CE996F-83BE-4561-912F-8117C8423DE8}"/>
              </a:ext>
            </a:extLst>
          </p:cNvPr>
          <p:cNvSpPr/>
          <p:nvPr/>
        </p:nvSpPr>
        <p:spPr>
          <a:xfrm>
            <a:off x="7286625" y="2428875"/>
            <a:ext cx="1000125" cy="357188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14396"/>
              <a:gd name="adj8" fmla="val 14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Виноска 3 (з рискою) 15">
            <a:extLst>
              <a:ext uri="{FF2B5EF4-FFF2-40B4-BE49-F238E27FC236}">
                <a16:creationId xmlns:a16="http://schemas.microsoft.com/office/drawing/2014/main" id="{4506E56D-0DE6-4DF2-8022-902B6CCA7479}"/>
              </a:ext>
            </a:extLst>
          </p:cNvPr>
          <p:cNvSpPr/>
          <p:nvPr/>
        </p:nvSpPr>
        <p:spPr>
          <a:xfrm rot="5400000">
            <a:off x="4143372" y="5357826"/>
            <a:ext cx="535785" cy="535785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69"/>
              <a:gd name="adj8" fmla="val -1154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Виноска 3 (з рискою) 16">
            <a:extLst>
              <a:ext uri="{FF2B5EF4-FFF2-40B4-BE49-F238E27FC236}">
                <a16:creationId xmlns:a16="http://schemas.microsoft.com/office/drawing/2014/main" id="{11A2D8E7-1C1C-444D-A765-65EEBBE9FE10}"/>
              </a:ext>
            </a:extLst>
          </p:cNvPr>
          <p:cNvSpPr/>
          <p:nvPr/>
        </p:nvSpPr>
        <p:spPr>
          <a:xfrm rot="5400000">
            <a:off x="285720" y="3357562"/>
            <a:ext cx="535785" cy="535785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128545"/>
              <a:gd name="adj8" fmla="val -462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Виноска 3 (з рискою) 17">
            <a:extLst>
              <a:ext uri="{FF2B5EF4-FFF2-40B4-BE49-F238E27FC236}">
                <a16:creationId xmlns:a16="http://schemas.microsoft.com/office/drawing/2014/main" id="{DDD522A0-15E8-4E6D-BB69-4E221B5280FF}"/>
              </a:ext>
            </a:extLst>
          </p:cNvPr>
          <p:cNvSpPr/>
          <p:nvPr/>
        </p:nvSpPr>
        <p:spPr>
          <a:xfrm rot="5400000">
            <a:off x="3786182" y="3571876"/>
            <a:ext cx="535785" cy="535785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360"/>
              <a:gd name="adj8" fmla="val -15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1" name="Прямокутник 18">
            <a:extLst>
              <a:ext uri="{FF2B5EF4-FFF2-40B4-BE49-F238E27FC236}">
                <a16:creationId xmlns:a16="http://schemas.microsoft.com/office/drawing/2014/main" id="{1109DD00-882A-4455-955F-CCBCD110A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5929313"/>
            <a:ext cx="1824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uk-UA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Razem:</a:t>
            </a:r>
            <a:r>
              <a:rPr lang="en-US" altLang="uk-UA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en-GB" altLang="uk-UA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22219B71-929F-4B2D-8DB0-CC89735F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3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924898E5-19B3-4097-B9BC-56EBA740F9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4075" y="19050"/>
            <a:ext cx="1908175" cy="1031875"/>
          </a:xfrm>
          <a:noFill/>
        </p:spPr>
      </p:pic>
      <p:sp>
        <p:nvSpPr>
          <p:cNvPr id="49164" name="Прямокутник 11">
            <a:extLst>
              <a:ext uri="{FF2B5EF4-FFF2-40B4-BE49-F238E27FC236}">
                <a16:creationId xmlns:a16="http://schemas.microsoft.com/office/drawing/2014/main" id="{2AAD7F84-1914-4FE9-A4CF-E7E01BE4B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41275"/>
            <a:ext cx="81264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Polskie organizacje i stowarzyszenia </a:t>
            </a:r>
            <a:endParaRPr lang="en-US" altLang="uk-UA" b="1">
              <a:solidFill>
                <a:srgbClr val="1025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Ukrainie </a:t>
            </a:r>
            <a:r>
              <a:rPr lang="en-US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pl-PL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uk-UA" b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A286FAC5-ADF7-42D2-B7F3-7645ECE6CA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5825" y="0"/>
            <a:ext cx="1908175" cy="1031875"/>
          </a:xfrm>
          <a:noFill/>
        </p:spPr>
      </p:pic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0FCA728E-CCE6-423B-82E6-00346404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691" y="0"/>
            <a:ext cx="1119942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Рисунок 1">
            <a:extLst>
              <a:ext uri="{FF2B5EF4-FFF2-40B4-BE49-F238E27FC236}">
                <a16:creationId xmlns:a16="http://schemas.microsoft.com/office/drawing/2014/main" id="{A62ED5A4-F2E7-401C-888A-9224BD0CB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268413"/>
            <a:ext cx="27305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5">
            <a:extLst>
              <a:ext uri="{FF2B5EF4-FFF2-40B4-BE49-F238E27FC236}">
                <a16:creationId xmlns:a16="http://schemas.microsoft.com/office/drawing/2014/main" id="{42A9241F-64FC-4575-9FA8-56F36E34B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981075"/>
            <a:ext cx="5395913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pytaj mnie co jest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drugiej stronie wojny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8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UA" altLang="ru-UA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pytaj mnie co się czuje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gdy śmierć bezczelnie patrzy w oczy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8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Irpień Bucza Kramatorsk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odbierają oddech i mrożą czucie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8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pytaj jak się żyje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gdy śmierć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płynie każdym naczyniem krwionośnym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8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pytaj co się czuje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drugiej stronie wojny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8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znam żadnych odpowiedzi</a:t>
            </a:r>
            <a:endParaRPr lang="ru-UA" altLang="ru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UA" altLang="ru-UA" sz="8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UA" altLang="ru-UA" sz="16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kwietnia 2022</a:t>
            </a:r>
            <a:endParaRPr lang="en-US" altLang="ru-UA" sz="16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ru-UA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hab. Magdalena Szpunar, prof. UJ</a:t>
            </a:r>
            <a:endParaRPr lang="uk-UA" altLang="ru-UA" sz="16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2" name="TextBox 7">
            <a:extLst>
              <a:ext uri="{FF2B5EF4-FFF2-40B4-BE49-F238E27FC236}">
                <a16:creationId xmlns:a16="http://schemas.microsoft.com/office/drawing/2014/main" id="{AD848C3D-1350-4246-8B4B-898487F60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UA" altLang="ru-UA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pytaj</a:t>
            </a:r>
            <a:r>
              <a:rPr lang="en-US" altLang="ru-UA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si</a:t>
            </a:r>
            <a:r>
              <a:rPr lang="ru-UA" altLang="ru-UA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ę</a:t>
            </a:r>
            <a:r>
              <a:rPr lang="en-US" altLang="ru-UA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czuje</a:t>
            </a:r>
            <a:endParaRPr lang="ru-UA" altLang="ru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UA" altLang="ru-UA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drugiej stronie wojny</a:t>
            </a:r>
            <a:endParaRPr lang="ru-UA" altLang="ru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ъект 2">
            <a:extLst>
              <a:ext uri="{FF2B5EF4-FFF2-40B4-BE49-F238E27FC236}">
                <a16:creationId xmlns:a16="http://schemas.microsoft.com/office/drawing/2014/main" id="{78CABE7C-1418-4D10-AE30-042F9AF32B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4463" y="981075"/>
            <a:ext cx="8856662" cy="568801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ru-RU" sz="1600">
                <a:solidFill>
                  <a:srgbClr val="000000"/>
                </a:solidFill>
                <a:latin typeface="Arial Unicode MS" pitchFamily="34" charset="-128"/>
              </a:rPr>
              <a:t>	</a:t>
            </a:r>
            <a:r>
              <a:rPr lang="uk-UA" altLang="ru-RU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ru-RU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altLang="ru-RU" sz="1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3" name="Рисунок 2">
            <a:extLst>
              <a:ext uri="{FF2B5EF4-FFF2-40B4-BE49-F238E27FC236}">
                <a16:creationId xmlns:a16="http://schemas.microsoft.com/office/drawing/2014/main" id="{0D32BB37-0F3E-4A16-A10A-A7D2CA2D5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236663"/>
            <a:ext cx="7667625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1">
            <a:extLst>
              <a:ext uri="{FF2B5EF4-FFF2-40B4-BE49-F238E27FC236}">
                <a16:creationId xmlns:a16="http://schemas.microsoft.com/office/drawing/2014/main" id="{9F0B61B8-4789-4BA1-A444-233B83FFE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38125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UA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Niech żyje Polska</a:t>
            </a:r>
            <a:endParaRPr lang="ru-UA" altLang="uk-UA" b="1"/>
          </a:p>
        </p:txBody>
      </p:sp>
      <p:pic>
        <p:nvPicPr>
          <p:cNvPr id="51205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1A80D3FE-F9B3-46B5-B4BE-9EBA255D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19050"/>
            <a:ext cx="19081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681493A6-9E60-49F1-BA97-2270D6EC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:a16="http://schemas.microsoft.com/office/drawing/2014/main" id="{1DE21E69-0CFC-4DAD-8CE9-F5CE4427EA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30288"/>
          </a:xfrm>
        </p:spPr>
        <p:txBody>
          <a:bodyPr/>
          <a:lstStyle/>
          <a:p>
            <a:r>
              <a:rPr lang="en-US" altLang="ru-UA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Niech żyje Ukraina!</a:t>
            </a:r>
            <a:endParaRPr lang="ru-UA" altLang="ru-UA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7" name="Объект 4">
            <a:extLst>
              <a:ext uri="{FF2B5EF4-FFF2-40B4-BE49-F238E27FC236}">
                <a16:creationId xmlns:a16="http://schemas.microsoft.com/office/drawing/2014/main" id="{28142EBF-FE03-4B63-A201-2591E10405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900" y="1600200"/>
            <a:ext cx="8204200" cy="4525963"/>
          </a:xfrm>
        </p:spPr>
      </p:pic>
      <p:pic>
        <p:nvPicPr>
          <p:cNvPr id="5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C8428D51-B319-402D-A65B-1193D119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кутник 3">
            <a:extLst>
              <a:ext uri="{FF2B5EF4-FFF2-40B4-BE49-F238E27FC236}">
                <a16:creationId xmlns:a16="http://schemas.microsoft.com/office/drawing/2014/main" id="{8A74AE9F-CC3C-46C2-A234-D05DCB8BE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1357313"/>
            <a:ext cx="4572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uk-UA" altLang="uk-UA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1" name="Picture 10" descr="Ð ÐµÐ·ÑÐ»ÑÑÐ°Ñ Ð¿Ð¾ÑÑÐºÑ Ð·Ð¾Ð±ÑÐ°Ð¶ÐµÐ½Ñ Ð·Ð° Ð·Ð°Ð¿Ð¸ÑÐ¾Ð¼ &quot;DziÄkujÄÂ zaÂ uwagÄ!&quot;">
            <a:extLst>
              <a:ext uri="{FF2B5EF4-FFF2-40B4-BE49-F238E27FC236}">
                <a16:creationId xmlns:a16="http://schemas.microsoft.com/office/drawing/2014/main" id="{30DADB10-942F-4B25-94DF-757DC8E9D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35417" r="22656" b="47916"/>
          <a:stretch>
            <a:fillRect/>
          </a:stretch>
        </p:blipFill>
        <p:spPr bwMode="auto">
          <a:xfrm>
            <a:off x="1385888" y="1628775"/>
            <a:ext cx="671512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5CDCD551-9CED-4A63-AC62-18FC3C2EE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643314"/>
            <a:ext cx="2928958" cy="1464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44687B76-1DA3-41EA-A196-4CBFC3F7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402" y="-4047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0329B816-F136-4734-9E53-64BF7B5B0A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4075" y="19050"/>
            <a:ext cx="1908175" cy="1031875"/>
          </a:xfrm>
          <a:noFill/>
        </p:spPr>
      </p:pic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AFFFB4F4-8060-48BB-9221-4CFF98192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45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TextBox 9">
            <a:extLst>
              <a:ext uri="{FF2B5EF4-FFF2-40B4-BE49-F238E27FC236}">
                <a16:creationId xmlns:a16="http://schemas.microsoft.com/office/drawing/2014/main" id="{D8453C26-E092-4AFF-A670-D05A66CAA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125538"/>
            <a:ext cx="4211637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UA" altLang="ru-UA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Już pierwszego dnia wojny w Ukrainie rektor Uniwersytetu Śląskiego w Katowicach wystosował wiadomość do naukowców w Ukrainie, w którym wyraził sprzeciw i niepokój w związku z inwazją, a także pełną solidarność z narodem ukraińskim. Rektor zapewnił ponadto, że Uniwersytet Śląski dołoży wszelkich starań, aby podtrzymać współpracę, a także zaoferował możliwą pomoc.</a:t>
            </a:r>
            <a:endParaRPr lang="ru-UA" altLang="ru-UA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7" name="TextBox 11">
            <a:extLst>
              <a:ext uri="{FF2B5EF4-FFF2-40B4-BE49-F238E27FC236}">
                <a16:creationId xmlns:a16="http://schemas.microsoft.com/office/drawing/2014/main" id="{ED3E427D-55D4-4656-A4CC-401D6F778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72025"/>
            <a:ext cx="4364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ru-UA" sz="24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dr hab. Ryszard Koziołek</a:t>
            </a:r>
            <a:endParaRPr lang="ru-UA" altLang="ru-UA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TextBox 8">
            <a:extLst>
              <a:ext uri="{FF2B5EF4-FFF2-40B4-BE49-F238E27FC236}">
                <a16:creationId xmlns:a16="http://schemas.microsoft.com/office/drawing/2014/main" id="{9D5C05D6-33C8-4862-97E3-072916EBF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193675"/>
            <a:ext cx="6264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UA" altLang="ru-UA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Uniwersytet Śląski w Katowicach</a:t>
            </a:r>
            <a:endParaRPr lang="ru-UA" altLang="ru-UA" b="1"/>
          </a:p>
        </p:txBody>
      </p:sp>
      <p:pic>
        <p:nvPicPr>
          <p:cNvPr id="8199" name="Рисунок 3">
            <a:extLst>
              <a:ext uri="{FF2B5EF4-FFF2-40B4-BE49-F238E27FC236}">
                <a16:creationId xmlns:a16="http://schemas.microsoft.com/office/drawing/2014/main" id="{3B200C87-38F2-4E45-8C47-595AFCECC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047750"/>
            <a:ext cx="478631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4A98C452-8EBE-4789-A4AF-EB40000641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08175" cy="1031875"/>
          </a:xfrm>
          <a:noFill/>
        </p:spPr>
      </p:pic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8E07207A-80B6-471A-B894-C6359B387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Рисунок 2">
            <a:extLst>
              <a:ext uri="{FF2B5EF4-FFF2-40B4-BE49-F238E27FC236}">
                <a16:creationId xmlns:a16="http://schemas.microsoft.com/office/drawing/2014/main" id="{07F903B0-A08F-4C4C-B7DE-2BEDC5376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16025"/>
            <a:ext cx="4024313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7">
            <a:extLst>
              <a:ext uri="{FF2B5EF4-FFF2-40B4-BE49-F238E27FC236}">
                <a16:creationId xmlns:a16="http://schemas.microsoft.com/office/drawing/2014/main" id="{EBAABF0D-B195-47D0-8E99-9BF0D001C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216025"/>
            <a:ext cx="4824412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1">
            <a:extLst>
              <a:ext uri="{FF2B5EF4-FFF2-40B4-BE49-F238E27FC236}">
                <a16:creationId xmlns:a16="http://schemas.microsoft.com/office/drawing/2014/main" id="{E61ADE07-F842-4A16-A5FF-121374FE7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228600"/>
            <a:ext cx="4392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Akcje pomocowe</a:t>
            </a: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Ð ÐµÐ·ÑÐ»ÑÑÐ°Ñ Ð¿Ð¾ÑÑÐºÑ Ð·Ð¾Ð±ÑÐ°Ð¶ÐµÐ½Ñ Ð·Ð° Ð·Ð°Ð¿Ð¸ÑÐ¾Ð¼ &quot;ÑÐºÑÐ°ÑÐ½Ð° Ð¿Ð¾Ð»ÑÑÐ°&quot;">
            <a:extLst>
              <a:ext uri="{FF2B5EF4-FFF2-40B4-BE49-F238E27FC236}">
                <a16:creationId xmlns:a16="http://schemas.microsoft.com/office/drawing/2014/main" id="{727BB06D-87DF-4892-A727-EFC04E8847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5825" y="0"/>
            <a:ext cx="1908175" cy="1031875"/>
          </a:xfrm>
          <a:noFill/>
        </p:spPr>
      </p:pic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CACD3EC4-33ED-4DCE-B700-239659B86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233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Рисунок 2">
            <a:extLst>
              <a:ext uri="{FF2B5EF4-FFF2-40B4-BE49-F238E27FC236}">
                <a16:creationId xmlns:a16="http://schemas.microsoft.com/office/drawing/2014/main" id="{B16B0644-559D-43DF-85B8-057DFB2FC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071563"/>
            <a:ext cx="5292725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4">
            <a:extLst>
              <a:ext uri="{FF2B5EF4-FFF2-40B4-BE49-F238E27FC236}">
                <a16:creationId xmlns:a16="http://schemas.microsoft.com/office/drawing/2014/main" id="{D6968188-024E-4018-9E54-F93CA6EEA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38512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7">
            <a:extLst>
              <a:ext uri="{FF2B5EF4-FFF2-40B4-BE49-F238E27FC236}">
                <a16:creationId xmlns:a16="http://schemas.microsoft.com/office/drawing/2014/main" id="{1999DCEA-B518-49F8-A1EA-26B35CA4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031875"/>
            <a:ext cx="395922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1">
            <a:extLst>
              <a:ext uri="{FF2B5EF4-FFF2-40B4-BE49-F238E27FC236}">
                <a16:creationId xmlns:a16="http://schemas.microsoft.com/office/drawing/2014/main" id="{4B94343A-24A1-4621-BCB6-7DEC60310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92088"/>
            <a:ext cx="8856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ru-UA" b="1">
                <a:latin typeface="Times New Roman" panose="02020603050405020304" pitchFamily="18" charset="0"/>
                <a:cs typeface="Times New Roman" panose="02020603050405020304" pitchFamily="18" charset="0"/>
              </a:rPr>
              <a:t>Cieszyn dla Ukrainy</a:t>
            </a: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52359F8-7DD1-40D4-B292-A3DACAB6B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14313"/>
            <a:ext cx="8785225" cy="561975"/>
          </a:xfrm>
        </p:spPr>
        <p:txBody>
          <a:bodyPr/>
          <a:lstStyle/>
          <a:p>
            <a:pPr eaLnBrk="1" hangingPunct="1"/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Integralność kulturowa i</a:t>
            </a:r>
            <a:br>
              <a:rPr lang="en-US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historyczna Ukrainy</a:t>
            </a:r>
            <a:endParaRPr lang="en-US" altLang="uk-UA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6" descr="Карта Украины">
            <a:extLst>
              <a:ext uri="{FF2B5EF4-FFF2-40B4-BE49-F238E27FC236}">
                <a16:creationId xmlns:a16="http://schemas.microsoft.com/office/drawing/2014/main" id="{F29BA8E1-E909-416D-B1FA-FE5E0891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1628775"/>
            <a:ext cx="6427788" cy="4176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268" name="Rectangle 7">
            <a:extLst>
              <a:ext uri="{FF2B5EF4-FFF2-40B4-BE49-F238E27FC236}">
                <a16:creationId xmlns:a16="http://schemas.microsoft.com/office/drawing/2014/main" id="{626AC553-330D-4FD7-8C33-AE9BDCC11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025" y="1773238"/>
            <a:ext cx="21240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Ludność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41 mln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130 tys.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40 osób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(01.02.2022)</a:t>
            </a:r>
          </a:p>
        </p:txBody>
      </p:sp>
      <p:sp>
        <p:nvSpPr>
          <p:cNvPr id="11269" name="Rectangle 8">
            <a:extLst>
              <a:ext uri="{FF2B5EF4-FFF2-40B4-BE49-F238E27FC236}">
                <a16:creationId xmlns:a16="http://schemas.microsoft.com/office/drawing/2014/main" id="{FE1A0915-BB21-4520-90A2-44ED5DBE4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303713"/>
            <a:ext cx="27543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130 </a:t>
            </a:r>
            <a:r>
              <a:rPr lang="pl-PL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narodowości, grup etnicznych i społeczności etnicznych</a:t>
            </a:r>
            <a:endParaRPr lang="ru-RU" alt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9" descr="ukr_anim">
            <a:extLst>
              <a:ext uri="{FF2B5EF4-FFF2-40B4-BE49-F238E27FC236}">
                <a16:creationId xmlns:a16="http://schemas.microsoft.com/office/drawing/2014/main" id="{35A4BEAC-1744-4147-996E-A0E1076CC5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1763"/>
            <a:ext cx="10080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EEA905BE-CF7E-4A61-8E72-109FC6BA6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1435" y="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Users\Илонка\Desktop\обгрунтув Квіту\до презентації\Слайд.png">
            <a:extLst>
              <a:ext uri="{FF2B5EF4-FFF2-40B4-BE49-F238E27FC236}">
                <a16:creationId xmlns:a16="http://schemas.microsoft.com/office/drawing/2014/main" id="{932ED5C6-0DC9-453C-AB6B-08C258F37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5189DA5-95EA-4A9E-989E-ED384FE27EF2}"/>
              </a:ext>
            </a:extLst>
          </p:cNvPr>
          <p:cNvSpPr/>
          <p:nvPr/>
        </p:nvSpPr>
        <p:spPr>
          <a:xfrm>
            <a:off x="-26988" y="-25400"/>
            <a:ext cx="9144001" cy="104933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Grupy</a:t>
            </a:r>
            <a:r>
              <a:rPr lang="en-GB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etniczne w Ukrainie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DDB32D6-2D21-4413-9FF9-E2CE55653EAD}"/>
              </a:ext>
            </a:extLst>
          </p:cNvPr>
          <p:cNvSpPr/>
          <p:nvPr/>
        </p:nvSpPr>
        <p:spPr>
          <a:xfrm>
            <a:off x="785813" y="1063625"/>
            <a:ext cx="7961312" cy="11763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63144" tIns="23495" rIns="23495" bIns="23495" spcCol="1270" anchor="ctr"/>
          <a:lstStyle/>
          <a:p>
            <a:pPr marL="285750" lvl="1" indent="-285750" defTabSz="16446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37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85750" lvl="1" indent="-285750" defTabSz="16446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37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graphicFrame>
        <p:nvGraphicFramePr>
          <p:cNvPr id="21" name="Таблица 6">
            <a:extLst>
              <a:ext uri="{FF2B5EF4-FFF2-40B4-BE49-F238E27FC236}">
                <a16:creationId xmlns:a16="http://schemas.microsoft.com/office/drawing/2014/main" id="{E441272F-9DA1-4EFA-AC1D-B5BE7D2B9A28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960438"/>
          <a:ext cx="8501062" cy="570865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26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8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6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72,7 %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Ukraińcy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altLang="uk-UA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0,4 % – Polacy</a:t>
                      </a:r>
                      <a:endParaRPr lang="pl-PL" altLang="uk-UA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0,05 %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Gruzini</a:t>
                      </a:r>
                      <a:endParaRPr lang="pl-PL" sz="18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7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22,1 %</a:t>
                      </a:r>
                      <a:r>
                        <a:rPr lang="pl-PL" altLang="uk-UA" sz="1800" b="1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l-PL" altLang="uk-UA" sz="1800" b="0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pl-PL" altLang="uk-UA" sz="1800" b="0" baseline="0" noProof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Rosjanie</a:t>
                      </a:r>
                      <a:endParaRPr lang="pl-PL" altLang="uk-UA" sz="1800" b="0" noProof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Węgrzy, Rumuni</a:t>
                      </a:r>
                    </a:p>
                    <a:p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0,04 %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Czuwasze,</a:t>
                      </a:r>
                      <a:r>
                        <a:rPr lang="pl-PL" altLang="uk-UA" sz="1800" b="0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Uzbekowie, Mordowi</a:t>
                      </a:r>
                      <a:endParaRPr lang="pl-PL" sz="18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7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Żydzi</a:t>
                      </a:r>
                    </a:p>
                    <a:p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Grecy</a:t>
                      </a:r>
                    </a:p>
                    <a:p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0,02 % </a:t>
                      </a:r>
                      <a:r>
                        <a:rPr lang="pl-PL" altLang="uk-UA" sz="17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Litwini</a:t>
                      </a:r>
                      <a:r>
                        <a:rPr lang="pl-PL" altLang="uk-UA" sz="17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Kazachowie, Czesi, Koreańczycy, Udmurci </a:t>
                      </a:r>
                      <a:r>
                        <a:rPr lang="pl-PL" altLang="uk-UA" sz="17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 Słowacy</a:t>
                      </a:r>
                      <a:endParaRPr lang="pl-PL" sz="17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Białorusini</a:t>
                      </a:r>
                    </a:p>
                    <a:p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Ormianie</a:t>
                      </a:r>
                    </a:p>
                    <a:p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0,01 % </a:t>
                      </a:r>
                      <a:r>
                        <a:rPr lang="pl-PL" altLang="uk-UA" sz="17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Baszkirowie</a:t>
                      </a:r>
                      <a:r>
                        <a:rPr lang="pl-PL" altLang="uk-UA" sz="17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Mari, Łotysze, Osetyjczycy, Lezghini, Tadżykowie, Estończycy, Komi, Turkmenczycy, Albańczycy, Asyryjczycy</a:t>
                      </a:r>
                      <a:r>
                        <a:rPr lang="pl-PL" altLang="uk-UA" sz="17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Awarzy</a:t>
                      </a:r>
                      <a:endParaRPr lang="pl-PL" sz="17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Mołdawianie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Romowie</a:t>
                      </a:r>
                    </a:p>
                    <a:p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0,01 % </a:t>
                      </a:r>
                      <a:r>
                        <a:rPr lang="pl-PL" altLang="uk-UA" sz="17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Kirgizi, Komi-Permowie, Karelianie, Czeczeni, Darghini, Karaimi, Arabowie, Finowie, Laktsi, Abchazi, Kabardianie, Tabasaranie</a:t>
                      </a:r>
                      <a:endParaRPr lang="pl-PL" sz="17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7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Bułgarzy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0,07 %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Niemcy i Azerbejdżanie</a:t>
                      </a:r>
                      <a:endParaRPr lang="pl-PL" altLang="uk-UA" sz="18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4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Tatarzy Krymscy</a:t>
                      </a:r>
                      <a:endParaRPr lang="pl-PL" altLang="uk-UA" sz="18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uk-UA" sz="18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0,06 % </a:t>
                      </a:r>
                      <a:r>
                        <a:rPr lang="pl-PL" altLang="uk-UA" sz="1800" b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Gagauzy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endParaRPr lang="pl-PL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351" name="Picture 9" descr="ukr_anim">
            <a:extLst>
              <a:ext uri="{FF2B5EF4-FFF2-40B4-BE49-F238E27FC236}">
                <a16:creationId xmlns:a16="http://schemas.microsoft.com/office/drawing/2014/main" id="{37871A3A-EF7E-42DE-9005-7B335158E1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38100"/>
            <a:ext cx="10080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Ð ÐµÐ·ÑÐ»ÑÑÐ°Ñ Ð¿Ð¾ÑÑÐºÑ Ð·Ð¾Ð±ÑÐ°Ð¶ÐµÐ½Ñ Ð·Ð° Ð·Ð°Ð¿Ð¸ÑÐ¾Ð¼ &quot;Ð½Ð°Ð¿Ð½&quot;">
            <a:extLst>
              <a:ext uri="{FF2B5EF4-FFF2-40B4-BE49-F238E27FC236}">
                <a16:creationId xmlns:a16="http://schemas.microsoft.com/office/drawing/2014/main" id="{7B9D1E5A-228A-448B-AB7D-89F64270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38100"/>
            <a:ext cx="1071546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11474</TotalTime>
  <Words>1514</Words>
  <Application>Microsoft Office PowerPoint</Application>
  <PresentationFormat>Екран (4:3)</PresentationFormat>
  <Paragraphs>349</Paragraphs>
  <Slides>46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46</vt:i4>
      </vt:variant>
    </vt:vector>
  </HeadingPairs>
  <TitlesOfParts>
    <vt:vector size="56" baseType="lpstr">
      <vt:lpstr>Arial</vt:lpstr>
      <vt:lpstr>Calibri</vt:lpstr>
      <vt:lpstr>Times New Roman</vt:lpstr>
      <vt:lpstr>Arial Unicode MS</vt:lpstr>
      <vt:lpstr>Arial Black</vt:lpstr>
      <vt:lpstr>Batang</vt:lpstr>
      <vt:lpstr>Wingdings</vt:lpstr>
      <vt:lpstr>Symbol</vt:lpstr>
      <vt:lpstr>Diseño predeterminado</vt:lpstr>
      <vt:lpstr>1_Тема Office</vt:lpstr>
      <vt:lpstr>Презентація PowerPoint</vt:lpstr>
      <vt:lpstr>Презентація PowerPoint</vt:lpstr>
      <vt:lpstr>Rubierzne                     Siewierodonieck</vt:lpstr>
      <vt:lpstr>Презентація PowerPoint</vt:lpstr>
      <vt:lpstr>Презентація PowerPoint</vt:lpstr>
      <vt:lpstr>Презентація PowerPoint</vt:lpstr>
      <vt:lpstr>Презентація PowerPoint</vt:lpstr>
      <vt:lpstr>Integralność kulturowa i historyczna Ukrainy</vt:lpstr>
      <vt:lpstr>Презентація PowerPoint</vt:lpstr>
      <vt:lpstr>Pierwsza grupa regionów</vt:lpstr>
      <vt:lpstr>Druga grupa regionów</vt:lpstr>
      <vt:lpstr>Trzecia grupa regionów</vt:lpstr>
      <vt:lpstr>Podstawy edukacji wielokulturowej zostały określone:</vt:lpstr>
      <vt:lpstr>Презентація PowerPoint</vt:lpstr>
      <vt:lpstr>Презентація PowerPoint</vt:lpstr>
      <vt:lpstr>Edukacja wielokulturowa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Współpraca naukowa między Polską a Ukrainą</vt:lpstr>
      <vt:lpstr>Презентація PowerPoint</vt:lpstr>
      <vt:lpstr>Презентація PowerPoint</vt:lpstr>
      <vt:lpstr>Презентація PowerPoint</vt:lpstr>
      <vt:lpstr>Konferencja naUniwersytecie Kijowskim im. Borisa Grinczenki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Struktura  Międzykulturowosci</vt:lpstr>
      <vt:lpstr>Etapy rozwoju międzykulturowego </vt:lpstr>
      <vt:lpstr>Ustawiczna edukacja międzykulturowa</vt:lpstr>
      <vt:lpstr>Tolerancja międzykulturowa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Niech żyje Ukraina!</vt:lpstr>
      <vt:lpstr>Презентація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admin</cp:lastModifiedBy>
  <cp:revision>1186</cp:revision>
  <dcterms:created xsi:type="dcterms:W3CDTF">2010-05-23T14:28:12Z</dcterms:created>
  <dcterms:modified xsi:type="dcterms:W3CDTF">2022-06-29T08:56:31Z</dcterms:modified>
</cp:coreProperties>
</file>