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365" r:id="rId3"/>
    <p:sldId id="357" r:id="rId4"/>
    <p:sldId id="343" r:id="rId5"/>
    <p:sldId id="356" r:id="rId6"/>
    <p:sldId id="358" r:id="rId7"/>
    <p:sldId id="340" r:id="rId8"/>
    <p:sldId id="359" r:id="rId9"/>
    <p:sldId id="341" r:id="rId10"/>
    <p:sldId id="352" r:id="rId11"/>
    <p:sldId id="355" r:id="rId12"/>
    <p:sldId id="360" r:id="rId13"/>
    <p:sldId id="361" r:id="rId14"/>
    <p:sldId id="353" r:id="rId15"/>
    <p:sldId id="354" r:id="rId16"/>
    <p:sldId id="362" r:id="rId17"/>
    <p:sldId id="363" r:id="rId18"/>
    <p:sldId id="364" r:id="rId19"/>
    <p:sldId id="296" r:id="rId20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5462" autoAdjust="0"/>
  </p:normalViewPr>
  <p:slideViewPr>
    <p:cSldViewPr>
      <p:cViewPr varScale="1">
        <p:scale>
          <a:sx n="66" d="100"/>
          <a:sy n="66" d="100"/>
        </p:scale>
        <p:origin x="-147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F:\&#1042;&#1030;&#1051;\&#1047;&#1076;&#1086;&#1073;&#1091;&#1074;&#1072;&#1095;&#1110;\&#1057;&#1083;&#1102;&#1089;&#1072;&#1088;&#1077;&#1085;&#1082;&#1086;\&#1044;&#1080;&#1089;&#1077;&#1088;&#1090;&#1072;&#1094;&#1110;&#1103;\&#1044;_&#1075;&#1088;&#1072;&#1092;&#1110;&#1082;&#1080;_&#1086;&#1089;&#1090;&#1072;&#1085;&#1085;&#1110;\&#1044;_&#1056;&#1080;&#1089;_2_5_3_&#1054;_&#1057;_&#1056;&#1077;&#1081;&#1090;_&#1054;&#1052;&#1057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521588946459414"/>
          <c:y val="3.433441061653951E-2"/>
          <c:w val="0.78955108590700773"/>
          <c:h val="0.83598790217447982"/>
        </c:manualLayout>
      </c:layout>
      <c:lineChart>
        <c:grouping val="standard"/>
        <c:varyColors val="0"/>
        <c:ser>
          <c:idx val="0"/>
          <c:order val="0"/>
          <c:tx>
            <c:strRef>
              <c:f>VIL_15A!$B$2</c:f>
              <c:strCache>
                <c:ptCount val="1"/>
                <c:pt idx="0">
                  <c:v>Об’єктивно-суб’єктивна характеристика рейтинга (та ранжування ним Імперського коледжу Лондона у 2014-2015 рр.) </c:v>
                </c:pt>
              </c:strCache>
            </c:strRef>
          </c:tx>
          <c:spPr>
            <a:ln w="50800">
              <a:solidFill>
                <a:srgbClr val="000000"/>
              </a:solidFill>
              <a:prstDash val="solid"/>
            </a:ln>
          </c:spPr>
          <c:marker>
            <c:symbol val="none"/>
          </c:marker>
          <c:cat>
            <c:numRef>
              <c:f>VIL_15A!$A$3:$A$13</c:f>
              <c:numCache>
                <c:formatCode>General</c:formatCode>
                <c:ptCount val="11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  <c:pt idx="7">
                  <c:v>70</c:v>
                </c:pt>
                <c:pt idx="8">
                  <c:v>80</c:v>
                </c:pt>
                <c:pt idx="9">
                  <c:v>90</c:v>
                </c:pt>
                <c:pt idx="10">
                  <c:v>100</c:v>
                </c:pt>
              </c:numCache>
            </c:numRef>
          </c:cat>
          <c:val>
            <c:numRef>
              <c:f>VIL_15A!$B$3:$B$13</c:f>
              <c:numCache>
                <c:formatCode>0</c:formatCode>
                <c:ptCount val="11"/>
                <c:pt idx="0">
                  <c:v>100</c:v>
                </c:pt>
                <c:pt idx="1">
                  <c:v>90</c:v>
                </c:pt>
                <c:pt idx="2">
                  <c:v>80</c:v>
                </c:pt>
                <c:pt idx="3">
                  <c:v>70</c:v>
                </c:pt>
                <c:pt idx="4">
                  <c:v>60</c:v>
                </c:pt>
                <c:pt idx="5">
                  <c:v>50</c:v>
                </c:pt>
                <c:pt idx="6">
                  <c:v>40</c:v>
                </c:pt>
                <c:pt idx="7">
                  <c:v>30</c:v>
                </c:pt>
                <c:pt idx="8">
                  <c:v>20</c:v>
                </c:pt>
                <c:pt idx="9">
                  <c:v>10</c:v>
                </c:pt>
                <c:pt idx="10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813376"/>
        <c:axId val="88698880"/>
      </c:lineChart>
      <c:catAx>
        <c:axId val="71813376"/>
        <c:scaling>
          <c:orientation val="minMax"/>
        </c:scaling>
        <c:delete val="0"/>
        <c:axPos val="b"/>
        <c:minorGridlines/>
        <c:numFmt formatCode="General" sourceLinked="1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88698880"/>
        <c:crosses val="autoZero"/>
        <c:auto val="1"/>
        <c:lblAlgn val="ctr"/>
        <c:lblOffset val="100"/>
        <c:tickLblSkip val="10"/>
        <c:tickMarkSkip val="50"/>
        <c:noMultiLvlLbl val="0"/>
      </c:catAx>
      <c:valAx>
        <c:axId val="88698880"/>
        <c:scaling>
          <c:orientation val="minMax"/>
          <c:max val="100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71813376"/>
        <c:crosses val="autoZero"/>
        <c:crossBetween val="midCat"/>
        <c:majorUnit val="50"/>
      </c:valAx>
      <c:spPr>
        <a:noFill/>
        <a:ln w="12700">
          <a:solidFill>
            <a:srgbClr val="000000"/>
          </a:solidFill>
          <a:prstDash val="solid"/>
        </a:ln>
        <a:scene3d>
          <a:camera prst="orthographicFront"/>
          <a:lightRig rig="threePt" dir="t"/>
        </a:scene3d>
        <a:sp3d>
          <a:bevelT/>
        </a:sp3d>
      </c:spPr>
    </c:plotArea>
    <c:legend>
      <c:legendPos val="r"/>
      <c:layout>
        <c:manualLayout>
          <c:xMode val="edge"/>
          <c:yMode val="edge"/>
          <c:x val="0.10191399068866563"/>
          <c:y val="0.60352626086107908"/>
          <c:w val="0.54711413092465622"/>
          <c:h val="0.26397097431182992"/>
        </c:manualLayout>
      </c:layout>
      <c:overlay val="0"/>
      <c:spPr>
        <a:solidFill>
          <a:srgbClr val="FFFFFF"/>
        </a:solidFill>
        <a:ln w="12700">
          <a:solidFill>
            <a:srgbClr val="000000"/>
          </a:solidFill>
          <a:prstDash val="solid"/>
        </a:ln>
      </c:spPr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Times New Roman Cyr"/>
          <a:ea typeface="Times New Roman Cyr"/>
          <a:cs typeface="Times New Roman Cyr"/>
        </a:defRPr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0.00174</cdr:x>
      <cdr:y>0.20981</cdr:y>
    </cdr:from>
    <cdr:to>
      <cdr:x>0.06477</cdr:x>
      <cdr:y>0.71045</cdr:y>
    </cdr:to>
    <cdr:sp macro="" textlink="">
      <cdr:nvSpPr>
        <cdr:cNvPr id="2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4096" y="1148104"/>
          <a:ext cx="510607" cy="27395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vert="vert270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uk-UA" sz="2000" b="1" i="0" u="none" strike="noStrike" baseline="0" dirty="0" smtClean="0">
              <a:solidFill>
                <a:srgbClr val="000000"/>
              </a:solidFill>
              <a:latin typeface="Times New Roman" pitchFamily="18" charset="0"/>
              <a:cs typeface="Times New Roman Cyr"/>
            </a:rPr>
            <a:t>Рівень</a:t>
          </a:r>
          <a:r>
            <a:rPr lang="ru-RU" sz="2000" b="1" i="0" u="none" strike="noStrike" baseline="0" dirty="0" smtClean="0">
              <a:solidFill>
                <a:srgbClr val="000000"/>
              </a:solidFill>
              <a:latin typeface="Times New Roman" pitchFamily="18" charset="0"/>
              <a:cs typeface="Times New Roman Cyr"/>
            </a:rPr>
            <a:t>  об</a:t>
          </a:r>
          <a:r>
            <a:rPr lang="uk-UA" sz="2000" b="1" dirty="0" err="1" smtClean="0">
              <a:effectLst/>
              <a:latin typeface="Times New Roman" pitchFamily="18" charset="0"/>
              <a:cs typeface="Times New Roman" pitchFamily="18" charset="0"/>
            </a:rPr>
            <a:t>’</a:t>
          </a:r>
          <a:r>
            <a:rPr lang="uk-UA" sz="2000" b="1" i="0" u="none" strike="noStrike" baseline="0" dirty="0" err="1" smtClean="0">
              <a:solidFill>
                <a:srgbClr val="000000"/>
              </a:solidFill>
              <a:latin typeface="Times New Roman" pitchFamily="18" charset="0"/>
              <a:cs typeface="Times New Roman Cyr"/>
            </a:rPr>
            <a:t>єктивності</a:t>
          </a:r>
          <a:endParaRPr lang="uk-UA" sz="2000" b="1" i="0" u="none" strike="noStrike" baseline="0" dirty="0">
            <a:solidFill>
              <a:srgbClr val="000000"/>
            </a:solidFill>
            <a:latin typeface="Times New Roman" pitchFamily="18" charset="0"/>
            <a:cs typeface="Times New Roman Cyr"/>
          </a:endParaRPr>
        </a:p>
      </cdr:txBody>
    </cdr:sp>
  </cdr:relSizeAnchor>
  <cdr:relSizeAnchor xmlns:cdr="http://schemas.openxmlformats.org/drawingml/2006/chartDrawing">
    <cdr:from>
      <cdr:x>0.27563</cdr:x>
      <cdr:y>0.89467</cdr:y>
    </cdr:from>
    <cdr:to>
      <cdr:x>0.77434</cdr:x>
      <cdr:y>0.96586</cdr:y>
    </cdr:to>
    <cdr:sp macro="" textlink="">
      <cdr:nvSpPr>
        <cdr:cNvPr id="3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232868" y="4895750"/>
          <a:ext cx="4040056" cy="38956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uk-UA" sz="2000" b="1" i="0" u="none" strike="noStrike" baseline="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Рівень</a:t>
          </a:r>
          <a:r>
            <a:rPr lang="ru-RU" sz="2000" b="1" i="0" u="none" strike="noStrike" baseline="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uk-UA" sz="2000" b="1" i="0" u="none" strike="noStrike" baseline="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суб</a:t>
          </a:r>
          <a:r>
            <a:rPr lang="uk-UA" sz="2000" b="1" dirty="0" smtClean="0">
              <a:effectLst/>
              <a:latin typeface="Times New Roman" pitchFamily="18" charset="0"/>
              <a:cs typeface="Times New Roman" pitchFamily="18" charset="0"/>
            </a:rPr>
            <a:t>’</a:t>
          </a:r>
          <a:r>
            <a:rPr lang="uk-UA" sz="2000" b="1" i="0" u="none" strike="noStrike" baseline="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єктивності</a:t>
          </a:r>
          <a:endParaRPr lang="uk-UA" sz="2000" b="1" i="0" u="none" strike="noStrike" baseline="0" dirty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0.24528</cdr:x>
      <cdr:y>0.03743</cdr:y>
    </cdr:from>
    <cdr:to>
      <cdr:x>0.65987</cdr:x>
      <cdr:y>0.16126</cdr:y>
    </cdr:to>
    <cdr:sp macro="" textlink="">
      <cdr:nvSpPr>
        <cdr:cNvPr id="4" name="Прямокутник 3"/>
        <cdr:cNvSpPr/>
      </cdr:nvSpPr>
      <cdr:spPr bwMode="auto">
        <a:xfrm xmlns:a="http://schemas.openxmlformats.org/drawingml/2006/main">
          <a:off x="1872208" y="216024"/>
          <a:ext cx="3164502" cy="714674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wrap="square" lIns="18288" tIns="0" rIns="0" bIns="0" upright="1"/>
        <a:lstStyle xmlns:a="http://schemas.openxmlformats.org/drawingml/2006/main"/>
        <a:p xmlns:a="http://schemas.openxmlformats.org/drawingml/2006/main">
          <a:pPr algn="ctr"/>
          <a:r>
            <a:rPr lang="uk-UA" sz="2000" b="1" dirty="0"/>
            <a:t>Рейтинг</a:t>
          </a:r>
          <a:r>
            <a:rPr lang="uk-UA" sz="2000" b="1" baseline="0" dirty="0"/>
            <a:t> </a:t>
          </a:r>
          <a:r>
            <a:rPr lang="uk-UA" sz="2000" b="1" dirty="0" smtClean="0"/>
            <a:t>«</a:t>
          </a:r>
          <a:r>
            <a:rPr lang="uk-UA" sz="2000" b="1" baseline="0" dirty="0" smtClean="0"/>
            <a:t>Шанхайський»</a:t>
          </a:r>
          <a:endParaRPr lang="en-US" sz="2000" b="1" baseline="0" dirty="0" smtClean="0"/>
        </a:p>
        <a:p xmlns:a="http://schemas.openxmlformats.org/drawingml/2006/main">
          <a:pPr algn="ctr"/>
          <a:r>
            <a:rPr lang="uk-UA" sz="2000" baseline="0" dirty="0" smtClean="0"/>
            <a:t>(</a:t>
          </a:r>
          <a:r>
            <a:rPr lang="uk-UA" sz="2000" baseline="0" dirty="0"/>
            <a:t>22-23 місця)</a:t>
          </a:r>
          <a:endParaRPr lang="ru-RU" sz="2000" dirty="0"/>
        </a:p>
      </cdr:txBody>
    </cdr:sp>
  </cdr:relSizeAnchor>
  <cdr:relSizeAnchor xmlns:cdr="http://schemas.openxmlformats.org/drawingml/2006/chartDrawing">
    <cdr:from>
      <cdr:x>0.37736</cdr:x>
      <cdr:y>0.17467</cdr:y>
    </cdr:from>
    <cdr:to>
      <cdr:x>0.71116</cdr:x>
      <cdr:y>0.29392</cdr:y>
    </cdr:to>
    <cdr:sp macro="" textlink="">
      <cdr:nvSpPr>
        <cdr:cNvPr id="5" name="Прямокутник 4"/>
        <cdr:cNvSpPr/>
      </cdr:nvSpPr>
      <cdr:spPr bwMode="auto">
        <a:xfrm xmlns:a="http://schemas.openxmlformats.org/drawingml/2006/main">
          <a:off x="2880320" y="1008112"/>
          <a:ext cx="2547845" cy="688241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wrap="square" lIns="18288" tIns="0" rIns="0" bIns="0" upright="1"/>
        <a:lstStyle xmlns:a="http://schemas.openxmlformats.org/drawingml/2006/main"/>
        <a:p xmlns:a="http://schemas.openxmlformats.org/drawingml/2006/main">
          <a:pPr algn="ctr"/>
          <a:r>
            <a:rPr lang="ru-RU" sz="2000" b="1" dirty="0"/>
            <a:t>Рейтинг </a:t>
          </a:r>
          <a:r>
            <a:rPr lang="ru-RU" sz="2000" b="1" dirty="0" smtClean="0"/>
            <a:t>«Таймс»</a:t>
          </a:r>
          <a:endParaRPr lang="en-US" sz="2000" b="1" dirty="0" smtClean="0"/>
        </a:p>
        <a:p xmlns:a="http://schemas.openxmlformats.org/drawingml/2006/main">
          <a:pPr algn="ctr"/>
          <a:r>
            <a:rPr lang="ru-RU" sz="2000" dirty="0" smtClean="0"/>
            <a:t>(</a:t>
          </a:r>
          <a:r>
            <a:rPr lang="ru-RU" sz="2000" dirty="0"/>
            <a:t>9-10 </a:t>
          </a:r>
          <a:r>
            <a:rPr lang="uk-UA" sz="2000" dirty="0" smtClean="0"/>
            <a:t>місця</a:t>
          </a:r>
          <a:r>
            <a:rPr lang="ru-RU" sz="2000" dirty="0" smtClean="0"/>
            <a:t>)</a:t>
          </a:r>
          <a:endParaRPr lang="ru-RU" sz="2000" dirty="0"/>
        </a:p>
      </cdr:txBody>
    </cdr:sp>
  </cdr:relSizeAnchor>
  <cdr:relSizeAnchor xmlns:cdr="http://schemas.openxmlformats.org/drawingml/2006/chartDrawing">
    <cdr:from>
      <cdr:x>0.56007</cdr:x>
      <cdr:y>0.35515</cdr:y>
    </cdr:from>
    <cdr:to>
      <cdr:x>0.8451</cdr:x>
      <cdr:y>0.48775</cdr:y>
    </cdr:to>
    <cdr:sp macro="" textlink="">
      <cdr:nvSpPr>
        <cdr:cNvPr id="6" name="Прямокутник 5"/>
        <cdr:cNvSpPr/>
      </cdr:nvSpPr>
      <cdr:spPr bwMode="auto">
        <a:xfrm xmlns:a="http://schemas.openxmlformats.org/drawingml/2006/main">
          <a:off x="4537124" y="1943422"/>
          <a:ext cx="2309032" cy="725611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wrap="square" lIns="18288" tIns="0" rIns="0" bIns="0" upright="1"/>
        <a:lstStyle xmlns:a="http://schemas.openxmlformats.org/drawingml/2006/main"/>
        <a:p xmlns:a="http://schemas.openxmlformats.org/drawingml/2006/main">
          <a:pPr algn="ctr"/>
          <a:r>
            <a:rPr lang="ru-RU" sz="2000" b="1" dirty="0"/>
            <a:t>Рейтинг </a:t>
          </a:r>
          <a:r>
            <a:rPr lang="ru-RU" sz="2000" b="1" dirty="0" smtClean="0"/>
            <a:t>«К</a:t>
          </a:r>
          <a:r>
            <a:rPr lang="uk-UA" sz="2000" b="1" dirty="0">
              <a:effectLst/>
            </a:rPr>
            <a:t>’</a:t>
          </a:r>
          <a:r>
            <a:rPr lang="ru-RU" sz="2000" b="1" dirty="0"/>
            <a:t>ю </a:t>
          </a:r>
          <a:r>
            <a:rPr lang="ru-RU" sz="2000" b="1" dirty="0" err="1" smtClean="0"/>
            <a:t>Ес</a:t>
          </a:r>
          <a:r>
            <a:rPr lang="ru-RU" sz="2000" b="1" dirty="0" smtClean="0"/>
            <a:t>»</a:t>
          </a:r>
        </a:p>
        <a:p xmlns:a="http://schemas.openxmlformats.org/drawingml/2006/main">
          <a:pPr algn="ctr"/>
          <a:r>
            <a:rPr lang="ru-RU" sz="2000" dirty="0" smtClean="0"/>
            <a:t>(</a:t>
          </a:r>
          <a:r>
            <a:rPr lang="ru-RU" sz="2000" dirty="0"/>
            <a:t>2-3 </a:t>
          </a:r>
          <a:r>
            <a:rPr lang="uk-UA" sz="2000" dirty="0" smtClean="0"/>
            <a:t>місця</a:t>
          </a:r>
          <a:r>
            <a:rPr lang="ru-RU" sz="2000" dirty="0" smtClean="0"/>
            <a:t>)</a:t>
          </a:r>
          <a:endParaRPr lang="ru-RU" sz="2000" dirty="0"/>
        </a:p>
      </cdr:txBody>
    </cdr:sp>
  </cdr:relSizeAnchor>
  <cdr:relSizeAnchor xmlns:cdr="http://schemas.openxmlformats.org/drawingml/2006/chartDrawing">
    <cdr:from>
      <cdr:x>0.75112</cdr:x>
      <cdr:y>0.52402</cdr:y>
    </cdr:from>
    <cdr:to>
      <cdr:x>1</cdr:x>
      <cdr:y>0.69509</cdr:y>
    </cdr:to>
    <cdr:sp macro="" textlink="">
      <cdr:nvSpPr>
        <cdr:cNvPr id="7" name="Прямокутник 6"/>
        <cdr:cNvSpPr/>
      </cdr:nvSpPr>
      <cdr:spPr bwMode="auto">
        <a:xfrm xmlns:a="http://schemas.openxmlformats.org/drawingml/2006/main">
          <a:off x="5733185" y="3024336"/>
          <a:ext cx="1899663" cy="987316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wrap="square" lIns="18288" tIns="0" rIns="0" bIns="0" upright="1"/>
        <a:lstStyle xmlns:a="http://schemas.openxmlformats.org/drawingml/2006/main"/>
        <a:p xmlns:a="http://schemas.openxmlformats.org/drawingml/2006/main">
          <a:pPr algn="ctr"/>
          <a:r>
            <a:rPr lang="ru-RU" sz="2000" b="1" dirty="0"/>
            <a:t>Рейтинг </a:t>
          </a:r>
          <a:r>
            <a:rPr lang="ru-RU" sz="2000" b="1" dirty="0" smtClean="0"/>
            <a:t>«</a:t>
          </a:r>
          <a:r>
            <a:rPr lang="ru-RU" sz="2000" b="1" dirty="0" err="1" smtClean="0"/>
            <a:t>Вебометрикс</a:t>
          </a:r>
          <a:r>
            <a:rPr lang="ru-RU" sz="2000" b="1" dirty="0" smtClean="0"/>
            <a:t>»</a:t>
          </a:r>
        </a:p>
        <a:p xmlns:a="http://schemas.openxmlformats.org/drawingml/2006/main">
          <a:pPr algn="ctr"/>
          <a:r>
            <a:rPr lang="ru-RU" sz="2000" dirty="0" smtClean="0"/>
            <a:t>(</a:t>
          </a:r>
          <a:r>
            <a:rPr lang="ru-RU" sz="2000" dirty="0"/>
            <a:t>203 </a:t>
          </a:r>
          <a:r>
            <a:rPr lang="uk-UA" sz="2000" dirty="0" smtClean="0"/>
            <a:t>місце</a:t>
          </a:r>
          <a:r>
            <a:rPr lang="ru-RU" sz="2000" dirty="0" smtClean="0"/>
            <a:t>)</a:t>
          </a:r>
          <a:endParaRPr lang="ru-RU" sz="20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9328B-BCF4-4346-9560-0960C6E3CCEA}" type="datetimeFigureOut">
              <a:rPr lang="ru-RU" smtClean="0"/>
              <a:t>21.03.2018</a:t>
            </a:fld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7D41D3-D0A9-4F1C-9E36-2C84545A1B5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4632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4E86DC-6F6C-47F8-8447-23EF08E0E27E}" type="datetimeFigureOut">
              <a:rPr lang="ru-RU" smtClean="0"/>
              <a:t>21.03.2018</a:t>
            </a:fld>
            <a:endParaRPr lang="ru-RU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A41259-54AC-463D-A333-CBAF7BE482D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359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A41259-54AC-463D-A333-CBAF7BE482D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461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22" name="Пі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uk-UA"/>
              <a:t>Зразок підзаголовка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DD43-D14C-49D9-998C-71E12E3E0504}" type="datetime1">
              <a:rPr lang="ru-RU" smtClean="0"/>
              <a:t>21.03.2018</a:t>
            </a:fld>
            <a:endParaRPr lang="ru-RU"/>
          </a:p>
        </p:txBody>
      </p:sp>
      <p:sp>
        <p:nvSpPr>
          <p:cNvPr id="20" name="Місце для нижнього колонтитула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Місце для номера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‹№›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CA693-5033-4C7B-87D4-0AB4940AB559}" type="datetime1">
              <a:rPr lang="ru-RU" smtClean="0"/>
              <a:t>21.03.2018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1D33-B3E7-481E-8F5A-0536BFF155BA}" type="datetime1">
              <a:rPr lang="ru-RU" smtClean="0"/>
              <a:t>21.03.2018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4DA45-BDA7-41FE-BB3A-5E0C9FEF3843}" type="datetime1">
              <a:rPr lang="ru-RU" smtClean="0"/>
              <a:t>21.03.2018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uk-UA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CB8A-4B6F-4137-8A69-24B79509FC59}" type="datetime1">
              <a:rPr lang="ru-RU" smtClean="0"/>
              <a:t>21.03.2018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‹№›</a:t>
            </a:fld>
            <a:endParaRPr lang="ru-RU"/>
          </a:p>
        </p:txBody>
      </p:sp>
      <p:sp>
        <p:nvSpPr>
          <p:cNvPr id="10" name="Прямокут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6291-EB55-4D37-99A1-13C15436FCE2}" type="datetime1">
              <a:rPr lang="ru-RU" smtClean="0"/>
              <a:t>21.03.2018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0E7B2-B5EC-43BB-BB2F-90863857AB4E}" type="datetime1">
              <a:rPr lang="ru-RU" smtClean="0"/>
              <a:t>21.03.2018</a:t>
            </a:fld>
            <a:endParaRPr lang="ru-RU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050A9-BDF4-487C-AEEE-522C6184A2CD}" type="datetime1">
              <a:rPr lang="ru-RU" smtClean="0"/>
              <a:t>21.03.2018</a:t>
            </a:fld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C4945-9F42-4481-BF1E-3730B8232313}" type="datetime1">
              <a:rPr lang="ru-RU" smtClean="0"/>
              <a:t>21.03.2018</a:t>
            </a:fld>
            <a:endParaRPr lang="ru-RU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‹№›</a:t>
            </a:fld>
            <a:endParaRPr lang="ru-RU"/>
          </a:p>
        </p:txBody>
      </p:sp>
      <p:sp>
        <p:nvSpPr>
          <p:cNvPr id="6" name="Прямокут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1890-CE27-4723-B9B8-D3A8DE6BEB8B}" type="datetime1">
              <a:rPr lang="ru-RU" smtClean="0"/>
              <a:t>21.03.2018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4D72F-8ED6-474C-A86F-E8B95A8A3064}" type="datetime1">
              <a:rPr lang="ru-RU" smtClean="0"/>
              <a:t>21.03.2018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‹№›</a:t>
            </a:fld>
            <a:endParaRPr lang="ru-RU"/>
          </a:p>
        </p:txBody>
      </p:sp>
      <p:sp>
        <p:nvSpPr>
          <p:cNvPr id="8" name="Прямокут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uk-UA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9" name="Блок-схема: проце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uk-UA"/>
              <a:t>Зразок тексту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екторна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ільце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кут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Місце для заголовка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9" name="Місце для тексту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uk-UA"/>
              <a:t>Зразок тексту</a:t>
            </a:r>
          </a:p>
          <a:p>
            <a:pPr lvl="1" eaLnBrk="1" latinLnBrk="0" hangingPunct="1"/>
            <a:r>
              <a:rPr kumimoji="0" lang="uk-UA"/>
              <a:t>Другий рівень</a:t>
            </a:r>
          </a:p>
          <a:p>
            <a:pPr lvl="2" eaLnBrk="1" latinLnBrk="0" hangingPunct="1"/>
            <a:r>
              <a:rPr kumimoji="0" lang="uk-UA"/>
              <a:t>Третій рівень</a:t>
            </a:r>
          </a:p>
          <a:p>
            <a:pPr lvl="3" eaLnBrk="1" latinLnBrk="0" hangingPunct="1"/>
            <a:r>
              <a:rPr kumimoji="0" lang="uk-UA"/>
              <a:t>Четвертий рівень</a:t>
            </a:r>
          </a:p>
          <a:p>
            <a:pPr lvl="4" eaLnBrk="1" latinLnBrk="0" hangingPunct="1"/>
            <a:r>
              <a:rPr kumimoji="0" lang="uk-UA"/>
              <a:t>П'ятий рівень</a:t>
            </a:r>
            <a:endParaRPr kumimoji="0" lang="en-US"/>
          </a:p>
        </p:txBody>
      </p:sp>
      <p:sp>
        <p:nvSpPr>
          <p:cNvPr id="24" name="Місце для дати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A526962-BACC-45B0-A5FF-D2B8B6C7BF8A}" type="datetime1">
              <a:rPr lang="ru-RU" smtClean="0"/>
              <a:t>21.03.2018</a:t>
            </a:fld>
            <a:endParaRPr lang="ru-RU"/>
          </a:p>
        </p:txBody>
      </p:sp>
      <p:sp>
        <p:nvSpPr>
          <p:cNvPr id="10" name="Місце для нижнього колонтитула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Місце для номера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FBF4F4F-48EE-4F9C-8A4E-3B5A23FC7EFF}" type="slidenum">
              <a:rPr lang="ru-RU" smtClean="0"/>
              <a:t>‹№›</a:t>
            </a:fld>
            <a:endParaRPr lang="ru-RU"/>
          </a:p>
        </p:txBody>
      </p:sp>
      <p:sp>
        <p:nvSpPr>
          <p:cNvPr id="15" name="Прямокут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340768"/>
          </a:xfrm>
        </p:spPr>
        <p:txBody>
          <a:bodyPr>
            <a:normAutofit/>
          </a:bodyPr>
          <a:lstStyle/>
          <a:p>
            <a:pPr algn="r">
              <a:spcBef>
                <a:spcPts val="600"/>
              </a:spcBef>
            </a:pPr>
            <a:r>
              <a:rPr lang="uk-UA" sz="3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Світовий досвід для </a:t>
            </a:r>
            <a:r>
              <a:rPr lang="uk-UA" sz="3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створення національного </a:t>
            </a:r>
            <a:r>
              <a:rPr lang="uk-UA" sz="3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рейтингу закладів вищої </a:t>
            </a:r>
            <a:r>
              <a:rPr lang="uk-UA" sz="3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освіти</a:t>
            </a:r>
            <a:endParaRPr lang="ru-RU" sz="34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2555776" y="1772815"/>
            <a:ext cx="6588224" cy="5085185"/>
          </a:xfrm>
        </p:spPr>
        <p:txBody>
          <a:bodyPr>
            <a:normAutofit fontScale="92500" lnSpcReduction="10000"/>
          </a:bodyPr>
          <a:lstStyle/>
          <a:p>
            <a:endParaRPr lang="uk-UA" b="1" dirty="0" smtClean="0"/>
          </a:p>
          <a:p>
            <a:r>
              <a:rPr lang="uk-UA" b="1" dirty="0" smtClean="0"/>
              <a:t>В.І. Луговий, </a:t>
            </a:r>
            <a:r>
              <a:rPr lang="uk-UA" dirty="0" err="1" smtClean="0"/>
              <a:t>докт</a:t>
            </a:r>
            <a:r>
              <a:rPr lang="uk-UA" dirty="0" smtClean="0"/>
              <a:t>. пед. наук, проф., академік,</a:t>
            </a:r>
          </a:p>
          <a:p>
            <a:r>
              <a:rPr lang="en-US" b="1" i="1" dirty="0" smtClean="0"/>
              <a:t>h-index</a:t>
            </a:r>
            <a:r>
              <a:rPr lang="uk-UA" b="1" i="1" dirty="0" smtClean="0"/>
              <a:t> - 18</a:t>
            </a:r>
          </a:p>
          <a:p>
            <a:endParaRPr lang="uk-UA" b="1" dirty="0" smtClean="0"/>
          </a:p>
          <a:p>
            <a:r>
              <a:rPr lang="uk-UA" b="1" dirty="0" smtClean="0"/>
              <a:t>О.М. </a:t>
            </a:r>
            <a:r>
              <a:rPr lang="uk-UA" b="1" dirty="0" err="1" smtClean="0"/>
              <a:t>Слюсаренко</a:t>
            </a:r>
            <a:r>
              <a:rPr lang="uk-UA" b="1" dirty="0" smtClean="0"/>
              <a:t>, </a:t>
            </a:r>
            <a:r>
              <a:rPr lang="uk-UA" dirty="0" err="1" smtClean="0"/>
              <a:t>докт</a:t>
            </a:r>
            <a:r>
              <a:rPr lang="uk-UA" dirty="0" smtClean="0"/>
              <a:t>. пед. наук, </a:t>
            </a:r>
            <a:r>
              <a:rPr lang="uk-UA" dirty="0" err="1" smtClean="0"/>
              <a:t>с.н.с</a:t>
            </a:r>
            <a:r>
              <a:rPr lang="uk-UA" dirty="0" smtClean="0"/>
              <a:t>.,</a:t>
            </a:r>
          </a:p>
          <a:p>
            <a:r>
              <a:rPr lang="en-US" b="1" i="1" dirty="0" smtClean="0"/>
              <a:t>h-index</a:t>
            </a:r>
            <a:r>
              <a:rPr lang="uk-UA" b="1" i="1" dirty="0" smtClean="0"/>
              <a:t> - 10</a:t>
            </a:r>
          </a:p>
          <a:p>
            <a:endParaRPr lang="uk-UA" b="1" dirty="0"/>
          </a:p>
          <a:p>
            <a:r>
              <a:rPr lang="uk-UA" b="1" dirty="0" smtClean="0"/>
              <a:t>Ж.В. </a:t>
            </a:r>
            <a:r>
              <a:rPr lang="uk-UA" b="1" dirty="0" err="1" smtClean="0"/>
              <a:t>Таланова</a:t>
            </a:r>
            <a:r>
              <a:rPr lang="uk-UA" b="1" dirty="0" smtClean="0"/>
              <a:t>, </a:t>
            </a:r>
            <a:r>
              <a:rPr lang="uk-UA" dirty="0" err="1"/>
              <a:t>докт</a:t>
            </a:r>
            <a:r>
              <a:rPr lang="uk-UA" dirty="0"/>
              <a:t>. пед. наук, </a:t>
            </a:r>
            <a:r>
              <a:rPr lang="uk-UA" dirty="0" err="1"/>
              <a:t>с.н.с</a:t>
            </a:r>
            <a:r>
              <a:rPr lang="uk-UA" dirty="0"/>
              <a:t>.,</a:t>
            </a:r>
          </a:p>
          <a:p>
            <a:r>
              <a:rPr lang="en-US" b="1" i="1" dirty="0"/>
              <a:t>h-index</a:t>
            </a:r>
            <a:r>
              <a:rPr lang="uk-UA" b="1" i="1" dirty="0"/>
              <a:t> - </a:t>
            </a:r>
            <a:r>
              <a:rPr lang="uk-UA" b="1" i="1" dirty="0" smtClean="0"/>
              <a:t>11</a:t>
            </a:r>
            <a:endParaRPr lang="uk-UA" b="1" i="1" dirty="0"/>
          </a:p>
          <a:p>
            <a:endParaRPr lang="uk-UA" b="1" dirty="0" smtClean="0"/>
          </a:p>
          <a:p>
            <a:pPr algn="ctr"/>
            <a:r>
              <a:rPr lang="uk-UA" b="1" dirty="0" smtClean="0"/>
              <a:t>НАПН </a:t>
            </a:r>
            <a:r>
              <a:rPr lang="uk-UA" b="1" dirty="0"/>
              <a:t>України</a:t>
            </a:r>
          </a:p>
          <a:p>
            <a:pPr algn="ctr"/>
            <a:r>
              <a:rPr lang="uk-UA" sz="2400" dirty="0" smtClean="0">
                <a:latin typeface="+mj-lt"/>
              </a:rPr>
              <a:t>22</a:t>
            </a:r>
            <a:r>
              <a:rPr lang="en-US" sz="2400" dirty="0" smtClean="0">
                <a:latin typeface="+mj-lt"/>
              </a:rPr>
              <a:t> </a:t>
            </a:r>
            <a:r>
              <a:rPr lang="uk-UA" sz="2400" dirty="0" smtClean="0">
                <a:latin typeface="+mj-lt"/>
              </a:rPr>
              <a:t>березня 2018 </a:t>
            </a:r>
            <a:r>
              <a:rPr lang="uk-UA" sz="2400" dirty="0">
                <a:latin typeface="+mj-lt"/>
              </a:rPr>
              <a:t>р.</a:t>
            </a:r>
            <a:endParaRPr lang="ru-RU" sz="2400" dirty="0">
              <a:latin typeface="+mj-lt"/>
            </a:endParaRPr>
          </a:p>
        </p:txBody>
      </p:sp>
      <p:pic>
        <p:nvPicPr>
          <p:cNvPr id="1026" name="Рисунок 1" descr="Опис : http://naps.gov.ua/uploads/images/personnel/luhovi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0634" y="1870592"/>
            <a:ext cx="994566" cy="1193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IMG_53461_обрезано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0634" y="3212976"/>
            <a:ext cx="980800" cy="1236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Talanova_EU2014 (1)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0634" y="4595079"/>
            <a:ext cx="1011858" cy="1512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2157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332"/>
            <a:ext cx="8194104" cy="690364"/>
          </a:xfrm>
        </p:spPr>
        <p:txBody>
          <a:bodyPr>
            <a:normAutofit/>
          </a:bodyPr>
          <a:lstStyle/>
          <a:p>
            <a:pPr lvl="0" algn="ctr" fontAlgn="base">
              <a:spcAft>
                <a:spcPct val="0"/>
              </a:spcAft>
            </a:pPr>
            <a:r>
              <a:rPr lang="uk-UA" sz="2400" b="1" dirty="0" smtClean="0">
                <a:solidFill>
                  <a:srgbClr val="0070C0"/>
                </a:solidFill>
                <a:effectLst/>
                <a:latin typeface="Arial" pitchFamily="34" charset="0"/>
                <a:ea typeface="Arial" pitchFamily="34" charset="0"/>
                <a:cs typeface="Times New Roman" pitchFamily="18" charset="0"/>
              </a:rPr>
              <a:t>Країни </a:t>
            </a:r>
            <a:r>
              <a:rPr lang="uk-UA" sz="2400" b="1" dirty="0">
                <a:solidFill>
                  <a:srgbClr val="0070C0"/>
                </a:solidFill>
                <a:effectLst/>
                <a:latin typeface="Arial" pitchFamily="34" charset="0"/>
                <a:ea typeface="Arial" pitchFamily="34" charset="0"/>
                <a:cs typeface="Times New Roman" pitchFamily="18" charset="0"/>
              </a:rPr>
              <a:t>в загальному рейтингу Шанхайський 2017 р.</a:t>
            </a:r>
            <a:endParaRPr lang="ru-RU" sz="2400" dirty="0"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Місце для вмісту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9652561"/>
              </p:ext>
            </p:extLst>
          </p:nvPr>
        </p:nvGraphicFramePr>
        <p:xfrm>
          <a:off x="467546" y="692697"/>
          <a:ext cx="8686005" cy="55189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3673"/>
                <a:gridCol w="1466949"/>
                <a:gridCol w="2316236"/>
                <a:gridCol w="3551562"/>
                <a:gridCol w="897585"/>
              </a:tblGrid>
              <a:tr h="789849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effectLst/>
                        </a:rPr>
                        <a:t>№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effectLst/>
                        </a:rPr>
                        <a:t>Групи країн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effectLst/>
                        </a:rPr>
                        <a:t>Місця рейтингу,</a:t>
                      </a:r>
                      <a:endParaRPr lang="ru-RU" sz="22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effectLst/>
                        </a:rPr>
                        <a:t>Кількість, перелік країн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04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effectLst/>
                        </a:rPr>
                        <a:t>1-500</a:t>
                      </a:r>
                      <a:endParaRPr lang="ru-RU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effectLst/>
                        </a:rPr>
                        <a:t>501-800</a:t>
                      </a:r>
                      <a:endParaRPr lang="ru-RU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effectLst/>
                        </a:rPr>
                        <a:t>1-800</a:t>
                      </a:r>
                      <a:endParaRPr lang="ru-RU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</a:tr>
              <a:tr h="400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i="1" dirty="0">
                          <a:effectLst/>
                        </a:rPr>
                        <a:t>1</a:t>
                      </a:r>
                      <a:endParaRPr lang="ru-RU" sz="22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i="1" dirty="0">
                          <a:effectLst/>
                        </a:rPr>
                        <a:t>2</a:t>
                      </a:r>
                      <a:endParaRPr lang="ru-RU" sz="22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i="1" dirty="0">
                          <a:effectLst/>
                        </a:rPr>
                        <a:t>3</a:t>
                      </a:r>
                      <a:endParaRPr lang="ru-RU" sz="22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i="1" dirty="0">
                          <a:effectLst/>
                        </a:rPr>
                        <a:t>4</a:t>
                      </a:r>
                      <a:endParaRPr lang="ru-RU" sz="22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i="1" dirty="0">
                          <a:effectLst/>
                        </a:rPr>
                        <a:t>5</a:t>
                      </a:r>
                      <a:endParaRPr lang="ru-RU" sz="22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</a:tr>
              <a:tr h="5232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>
                          <a:effectLst/>
                        </a:rPr>
                        <a:t>1</a:t>
                      </a:r>
                      <a:endParaRPr lang="ru-RU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effectLst/>
                        </a:rPr>
                        <a:t>Усі країни</a:t>
                      </a:r>
                      <a:endParaRPr lang="ru-RU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effectLst/>
                        </a:rPr>
                        <a:t>44</a:t>
                      </a:r>
                      <a:r>
                        <a:rPr lang="uk-UA" sz="2200" b="1" baseline="30000" dirty="0">
                          <a:effectLst/>
                        </a:rPr>
                        <a:t>1</a:t>
                      </a:r>
                      <a:endParaRPr lang="ru-RU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effectLst/>
                        </a:rPr>
                        <a:t>9</a:t>
                      </a:r>
                      <a:endParaRPr lang="ru-RU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effectLst/>
                        </a:rPr>
                        <a:t>53</a:t>
                      </a:r>
                      <a:r>
                        <a:rPr lang="uk-UA" sz="2200" b="1" baseline="30000" dirty="0">
                          <a:effectLst/>
                        </a:rPr>
                        <a:t>2</a:t>
                      </a:r>
                      <a:endParaRPr lang="ru-RU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</a:tr>
              <a:tr h="5322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>
                          <a:effectLst/>
                        </a:rPr>
                        <a:t>2</a:t>
                      </a:r>
                      <a:endParaRPr lang="ru-RU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effectLst/>
                        </a:rPr>
                        <a:t>Європа</a:t>
                      </a:r>
                      <a:endParaRPr lang="ru-RU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effectLst/>
                        </a:rPr>
                        <a:t>24</a:t>
                      </a:r>
                      <a:endParaRPr lang="ru-RU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effectLst/>
                        </a:rPr>
                        <a:t>6</a:t>
                      </a:r>
                      <a:endParaRPr lang="ru-RU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effectLst/>
                        </a:rPr>
                        <a:t>30</a:t>
                      </a:r>
                      <a:endParaRPr lang="ru-RU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</a:tr>
              <a:tr h="12712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>
                          <a:effectLst/>
                        </a:rPr>
                        <a:t>3</a:t>
                      </a:r>
                      <a:endParaRPr lang="ru-RU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effectLst/>
                        </a:rPr>
                        <a:t>Країни-сусіди</a:t>
                      </a:r>
                      <a:endParaRPr lang="ru-RU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effectLst/>
                        </a:rPr>
                        <a:t>3</a:t>
                      </a:r>
                      <a:endParaRPr lang="ru-RU" sz="22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effectLst/>
                        </a:rPr>
                        <a:t>(Польща, Росія, Туреччина)</a:t>
                      </a:r>
                      <a:endParaRPr lang="ru-RU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effectLst/>
                        </a:rPr>
                        <a:t>3</a:t>
                      </a:r>
                      <a:endParaRPr lang="ru-RU" sz="22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effectLst/>
                        </a:rPr>
                        <a:t>(Румунія, Словаччина, Угорщина)</a:t>
                      </a:r>
                      <a:endParaRPr lang="ru-RU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effectLst/>
                        </a:rPr>
                        <a:t>6</a:t>
                      </a:r>
                      <a:endParaRPr lang="ru-RU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/>
                </a:tc>
              </a:tr>
              <a:tr h="1601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>
                          <a:effectLst/>
                        </a:rPr>
                        <a:t>4</a:t>
                      </a:r>
                      <a:endParaRPr lang="ru-RU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effectLst/>
                        </a:rPr>
                        <a:t>Малі країни</a:t>
                      </a:r>
                      <a:endParaRPr lang="ru-RU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effectLst/>
                        </a:rPr>
                        <a:t>3</a:t>
                      </a:r>
                      <a:endParaRPr lang="ru-RU" sz="22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effectLst/>
                        </a:rPr>
                        <a:t>(Естонія, Ісландія, Словенія)</a:t>
                      </a:r>
                      <a:endParaRPr lang="ru-RU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effectLst/>
                        </a:rPr>
                        <a:t>5</a:t>
                      </a:r>
                      <a:endParaRPr lang="ru-RU" sz="22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effectLst/>
                        </a:rPr>
                        <a:t>(Катар, Литва, Люксембург, </a:t>
                      </a:r>
                      <a:r>
                        <a:rPr lang="uk-UA" sz="2200" b="1" dirty="0" err="1">
                          <a:effectLst/>
                        </a:rPr>
                        <a:t>Пуерто-Р</a:t>
                      </a:r>
                      <a:r>
                        <a:rPr lang="ru-RU" sz="2200" b="1" dirty="0">
                          <a:effectLst/>
                        </a:rPr>
                        <a:t>и</a:t>
                      </a:r>
                      <a:r>
                        <a:rPr lang="uk-UA" sz="2200" b="1" dirty="0" err="1">
                          <a:effectLst/>
                        </a:rPr>
                        <a:t>ко</a:t>
                      </a:r>
                      <a:r>
                        <a:rPr lang="uk-UA" sz="2200" b="1" dirty="0">
                          <a:effectLst/>
                        </a:rPr>
                        <a:t>, Хорватія)</a:t>
                      </a:r>
                      <a:endParaRPr lang="ru-RU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effectLst/>
                        </a:rPr>
                        <a:t>8</a:t>
                      </a:r>
                      <a:endParaRPr lang="ru-RU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011" marR="66011" marT="0" marB="0"/>
                </a:tc>
              </a:tr>
            </a:tbl>
          </a:graphicData>
        </a:graphic>
      </p:graphicFrame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10</a:t>
            </a:fld>
            <a:endParaRPr lang="ru-RU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187624" y="6211669"/>
            <a:ext cx="670446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Times New Roman" pitchFamily="18" charset="0"/>
              </a:rPr>
              <a:t>Примітка: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uk-UA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Times New Roman" pitchFamily="18" charset="0"/>
              </a:rPr>
              <a:t>1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Times New Roman" pitchFamily="18" charset="0"/>
              </a:rPr>
              <a:t> 47 з виокремленням Гонконгу, Макао і Тайваню;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Times New Roman" pitchFamily="18" charset="0"/>
              </a:rPr>
              <a:t>  </a:t>
            </a:r>
            <a:r>
              <a:rPr lang="uk-UA" dirty="0" smtClean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Times New Roman" pitchFamily="18" charset="0"/>
              </a:rPr>
              <a:t>                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uk-UA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Times New Roman" pitchFamily="18" charset="0"/>
              </a:rPr>
              <a:t>2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Times New Roman" pitchFamily="18" charset="0"/>
              </a:rPr>
              <a:t> 56 з виокремленням Гонконгу, Макао і Тайваню.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33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332"/>
            <a:ext cx="8050088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solidFill>
                  <a:srgbClr val="0070C0"/>
                </a:solidFill>
              </a:rPr>
              <a:t>Галузева версія Шанхайського рейтингу 2017 р.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60939" y="1196752"/>
            <a:ext cx="8100392" cy="5472608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uk-UA" sz="2800" b="1" u="sng" dirty="0" smtClean="0">
                <a:solidFill>
                  <a:schemeClr val="tx2">
                    <a:lumMod val="50000"/>
                  </a:schemeClr>
                </a:solidFill>
              </a:rPr>
              <a:t>52 галузі</a:t>
            </a:r>
          </a:p>
          <a:p>
            <a:pPr marL="82296" indent="0">
              <a:buNone/>
            </a:pP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математика</a:t>
            </a: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 – Київський національний університет імені Тараса Шевченка в останній сотні </a:t>
            </a:r>
            <a:r>
              <a:rPr lang="uk-UA" sz="2800" i="1" dirty="0" smtClean="0">
                <a:solidFill>
                  <a:schemeClr val="tx2">
                    <a:lumMod val="50000"/>
                  </a:schemeClr>
                </a:solidFill>
              </a:rPr>
              <a:t>(випускники)</a:t>
            </a: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</a:p>
          <a:p>
            <a:pPr marL="82296" indent="0">
              <a:buNone/>
            </a:pPr>
            <a:r>
              <a:rPr lang="uk-UA" sz="2800" b="1" u="sng" dirty="0" smtClean="0">
                <a:solidFill>
                  <a:schemeClr val="tx2">
                    <a:lumMod val="50000"/>
                  </a:schemeClr>
                </a:solidFill>
              </a:rPr>
              <a:t>Відсутність в іншій 51 галузі, зокрема з:</a:t>
            </a:r>
            <a:endParaRPr lang="uk-UA" sz="2800" b="1" u="sng" dirty="0">
              <a:solidFill>
                <a:schemeClr val="tx2">
                  <a:lumMod val="50000"/>
                </a:schemeClr>
              </a:solidFill>
            </a:endParaRPr>
          </a:p>
          <a:p>
            <a:pPr marL="82296" indent="0">
              <a:buNone/>
            </a:pP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- </a:t>
            </a:r>
            <a:r>
              <a:rPr lang="uk-UA" sz="2800" dirty="0">
                <a:solidFill>
                  <a:schemeClr val="tx2">
                    <a:lumMod val="50000"/>
                  </a:schemeClr>
                </a:solidFill>
              </a:rPr>
              <a:t>ф</a:t>
            </a: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ізики </a:t>
            </a:r>
            <a:r>
              <a:rPr lang="uk-UA" sz="2800" i="1" dirty="0" smtClean="0">
                <a:solidFill>
                  <a:schemeClr val="tx2">
                    <a:lumMod val="50000"/>
                  </a:schemeClr>
                </a:solidFill>
              </a:rPr>
              <a:t>(випускники)</a:t>
            </a: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</a:p>
          <a:p>
            <a:pPr marL="82296" indent="0">
              <a:buNone/>
            </a:pP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- комп’ютерної науки та інженерії;</a:t>
            </a:r>
          </a:p>
          <a:p>
            <a:pPr marL="82296" indent="0">
              <a:buNone/>
            </a:pP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- аерокосмічної інженерії;</a:t>
            </a:r>
          </a:p>
          <a:p>
            <a:pPr marL="82296" indent="0">
              <a:buNone/>
            </a:pP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- аграрних наук;</a:t>
            </a:r>
          </a:p>
          <a:p>
            <a:pPr marL="82296" indent="0">
              <a:buNone/>
            </a:pP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- освіти </a:t>
            </a: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та </a:t>
            </a: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інших</a:t>
            </a: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</a:p>
          <a:p>
            <a:pPr marL="82296" indent="0">
              <a:buNone/>
            </a:pPr>
            <a:r>
              <a:rPr lang="uk-UA" sz="2800" smtClean="0">
                <a:solidFill>
                  <a:schemeClr val="tx2">
                    <a:lumMod val="50000"/>
                  </a:schemeClr>
                </a:solidFill>
              </a:rPr>
              <a:t>якими </a:t>
            </a: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завжди пишалася Україна.</a:t>
            </a:r>
            <a:endParaRPr lang="uk-UA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91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312" y="2332"/>
            <a:ext cx="7395120" cy="76237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</a:rPr>
              <a:t>Індикатори загальної та галузевої версій Шанхайського рейтингу 2017 р.</a:t>
            </a:r>
            <a:endParaRPr lang="ru-RU" sz="28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Місце для вмісту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4357685"/>
              </p:ext>
            </p:extLst>
          </p:nvPr>
        </p:nvGraphicFramePr>
        <p:xfrm>
          <a:off x="0" y="856344"/>
          <a:ext cx="9143999" cy="59961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0999"/>
                <a:gridCol w="3542929"/>
                <a:gridCol w="936104"/>
                <a:gridCol w="2952328"/>
                <a:gridCol w="1331639"/>
              </a:tblGrid>
              <a:tr h="406562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№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Загальний рейтинг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Галузевий рейтинг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88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Індикатори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Вага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Індикатори</a:t>
                      </a:r>
                      <a:r>
                        <a:rPr lang="uk-UA" sz="1800" b="1" baseline="30000" dirty="0">
                          <a:effectLst/>
                        </a:rPr>
                        <a:t>1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Вага</a:t>
                      </a:r>
                      <a:r>
                        <a:rPr lang="uk-UA" sz="1800" b="1" baseline="30000" dirty="0">
                          <a:effectLst/>
                        </a:rPr>
                        <a:t>2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</a:tr>
              <a:tr h="2801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</a:rPr>
                        <a:t>1</a:t>
                      </a:r>
                      <a:endParaRPr lang="ru-RU" sz="18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dirty="0">
                          <a:effectLst/>
                        </a:rPr>
                        <a:t>2</a:t>
                      </a:r>
                      <a:endParaRPr lang="ru-RU" sz="18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dirty="0">
                          <a:effectLst/>
                        </a:rPr>
                        <a:t>3</a:t>
                      </a:r>
                      <a:endParaRPr lang="ru-RU" sz="18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dirty="0">
                          <a:effectLst/>
                        </a:rPr>
                        <a:t>4</a:t>
                      </a:r>
                      <a:endParaRPr lang="ru-RU" sz="18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dirty="0">
                          <a:effectLst/>
                        </a:rPr>
                        <a:t>5</a:t>
                      </a:r>
                      <a:endParaRPr lang="ru-RU" sz="18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/>
                </a:tc>
              </a:tr>
              <a:tr h="84039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Випускники – володарі Нобелівської і </a:t>
                      </a:r>
                      <a:r>
                        <a:rPr lang="uk-UA" sz="1800" b="1" dirty="0" err="1">
                          <a:effectLst/>
                        </a:rPr>
                        <a:t>Філдсовської</a:t>
                      </a:r>
                      <a:r>
                        <a:rPr lang="uk-UA" sz="1800" b="1" dirty="0">
                          <a:effectLst/>
                        </a:rPr>
                        <a:t> премій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10 %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-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-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</a:tr>
              <a:tr h="84039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Викладачі – переможці Нобелівської і </a:t>
                      </a:r>
                      <a:r>
                        <a:rPr lang="uk-UA" sz="1800" b="1" dirty="0" err="1">
                          <a:effectLst/>
                        </a:rPr>
                        <a:t>Філдсовської</a:t>
                      </a:r>
                      <a:r>
                        <a:rPr lang="uk-UA" sz="1800" b="1" dirty="0">
                          <a:effectLst/>
                        </a:rPr>
                        <a:t> премій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20 %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Викладачі – переможці значимих нагород в академічній галузі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100, 180 %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</a:tr>
              <a:tr h="6475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Дослідники з високим рівнем цитування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20 %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Унормоване цитування статей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50, 100 %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</a:tr>
              <a:tr h="60609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Статті у журналах «Природа» і «Наука»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20 %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Статті у топових журналах</a:t>
                      </a:r>
                      <a:r>
                        <a:rPr lang="uk-UA" sz="1800" b="1" baseline="30000" dirty="0">
                          <a:effectLst/>
                        </a:rPr>
                        <a:t>3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20, 100, 150, 200 %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</a:tr>
              <a:tr h="11205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Статті, що індексуються в розширеному Індексі наукового цитування та Індексі цитування із соціальних наук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20 %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Індексовані статті</a:t>
                      </a:r>
                      <a:r>
                        <a:rPr lang="ru-RU" sz="1800" b="1" baseline="30000" dirty="0">
                          <a:effectLst/>
                        </a:rPr>
                        <a:t>4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100, 150 %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</a:tr>
              <a:tr h="5829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Персональна академічна продуктивність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10 %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-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-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</a:tr>
              <a:tr h="2928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Міжнародна співпраця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</a:rPr>
                        <a:t>10, 20 %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58" marR="56058" marT="0" marB="0"/>
                </a:tc>
              </a:tr>
            </a:tbl>
          </a:graphicData>
        </a:graphic>
      </p:graphicFrame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01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312" y="2332"/>
            <a:ext cx="8100392" cy="69036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/>
              <a:t> </a:t>
            </a:r>
            <a:r>
              <a:rPr lang="uk-UA" sz="3600" b="1" dirty="0" smtClean="0">
                <a:solidFill>
                  <a:srgbClr val="0070C0"/>
                </a:solidFill>
              </a:rPr>
              <a:t>Переваги Шанхайського рейтингу 2017 р.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43608" y="836712"/>
            <a:ext cx="8100392" cy="590465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uk-UA" sz="2000" b="1" dirty="0" smtClean="0"/>
              <a:t>- рейтинг об’єктивний</a:t>
            </a:r>
            <a:r>
              <a:rPr lang="uk-UA" sz="2000" b="1" dirty="0"/>
              <a:t>, </a:t>
            </a:r>
            <a:r>
              <a:rPr lang="uk-UA" sz="2000" dirty="0"/>
              <a:t>спирається </a:t>
            </a:r>
            <a:r>
              <a:rPr lang="uk-UA" sz="2000" dirty="0" smtClean="0"/>
              <a:t>на </a:t>
            </a:r>
            <a:r>
              <a:rPr lang="uk-UA" sz="2000" dirty="0"/>
              <a:t>об’єктивні дані третіх </a:t>
            </a:r>
            <a:r>
              <a:rPr lang="uk-UA" sz="2000" dirty="0" smtClean="0"/>
              <a:t>сторін.</a:t>
            </a:r>
            <a:endParaRPr lang="ru-RU" sz="2000" dirty="0"/>
          </a:p>
          <a:p>
            <a:pPr marL="82296" indent="0">
              <a:buNone/>
            </a:pPr>
            <a:r>
              <a:rPr lang="uk-UA" sz="2000" b="1" dirty="0" smtClean="0"/>
              <a:t>- рейтинг актуальний, </a:t>
            </a:r>
            <a:r>
              <a:rPr lang="uk-UA" sz="2000" dirty="0"/>
              <a:t>за характером індикаторів відповідає дослідницько-інноваційному типу суспільного </a:t>
            </a:r>
            <a:r>
              <a:rPr lang="uk-UA" sz="2000" dirty="0" smtClean="0"/>
              <a:t>прогресу.</a:t>
            </a:r>
            <a:endParaRPr lang="ru-RU" sz="2000" dirty="0"/>
          </a:p>
          <a:p>
            <a:pPr marL="82296" indent="0">
              <a:buNone/>
            </a:pPr>
            <a:r>
              <a:rPr lang="uk-UA" sz="2000" b="1" dirty="0" smtClean="0"/>
              <a:t>- рейтинг </a:t>
            </a:r>
            <a:r>
              <a:rPr lang="uk-UA" sz="2000" b="1" dirty="0" err="1"/>
              <a:t>валідний</a:t>
            </a:r>
            <a:r>
              <a:rPr lang="uk-UA" sz="2000" b="1" dirty="0"/>
              <a:t>, </a:t>
            </a:r>
            <a:r>
              <a:rPr lang="uk-UA" sz="2000" dirty="0"/>
              <a:t>склад і структура його індикаторів відповідають композиції університетської місії.</a:t>
            </a:r>
            <a:endParaRPr lang="ru-RU" sz="2000" dirty="0"/>
          </a:p>
          <a:p>
            <a:pPr marL="82296" indent="0">
              <a:buNone/>
            </a:pPr>
            <a:r>
              <a:rPr lang="uk-UA" sz="2000" b="1" dirty="0" smtClean="0"/>
              <a:t>- рейтинг </a:t>
            </a:r>
            <a:r>
              <a:rPr lang="uk-UA" sz="2000" b="1" dirty="0" err="1"/>
              <a:t>місійно</a:t>
            </a:r>
            <a:r>
              <a:rPr lang="uk-UA" sz="2000" b="1" dirty="0"/>
              <a:t> сфокусований, </a:t>
            </a:r>
            <a:r>
              <a:rPr lang="uk-UA" sz="2000" dirty="0"/>
              <a:t>кількість його індикаторів мінімізована і зрозуміла, їх актуальність </a:t>
            </a:r>
            <a:r>
              <a:rPr lang="uk-UA" sz="2000" dirty="0" smtClean="0"/>
              <a:t>для загальної версії не/мало </a:t>
            </a:r>
            <a:r>
              <a:rPr lang="uk-UA" sz="2000" dirty="0"/>
              <a:t>залежить від різновиду (величини, профілю тощо) закладу.</a:t>
            </a:r>
            <a:endParaRPr lang="ru-RU" sz="2000" dirty="0"/>
          </a:p>
          <a:p>
            <a:pPr marL="82296" indent="0">
              <a:buNone/>
            </a:pPr>
            <a:r>
              <a:rPr lang="uk-UA" sz="2000" b="1" dirty="0" smtClean="0"/>
              <a:t>- у </a:t>
            </a:r>
            <a:r>
              <a:rPr lang="uk-UA" sz="2000" b="1" dirty="0" err="1"/>
              <a:t>рейтинга</a:t>
            </a:r>
            <a:r>
              <a:rPr lang="uk-UA" sz="2000" b="1" dirty="0"/>
              <a:t> висока роздільна здатність, </a:t>
            </a:r>
            <a:r>
              <a:rPr lang="uk-UA" sz="2000" dirty="0" smtClean="0"/>
              <a:t>яка зростає </a:t>
            </a:r>
            <a:r>
              <a:rPr lang="uk-UA" sz="2000" dirty="0"/>
              <a:t>із підвищенням рангових місць, відтак </a:t>
            </a:r>
            <a:r>
              <a:rPr lang="uk-UA" sz="2000" dirty="0" smtClean="0"/>
              <a:t>точно виокремлює </a:t>
            </a:r>
            <a:r>
              <a:rPr lang="uk-UA" sz="2000" dirty="0"/>
              <a:t>найкращі </a:t>
            </a:r>
            <a:r>
              <a:rPr lang="uk-UA" sz="2000" dirty="0" smtClean="0"/>
              <a:t>університети.</a:t>
            </a:r>
            <a:endParaRPr lang="ru-RU" sz="2000" dirty="0"/>
          </a:p>
          <a:p>
            <a:pPr marL="82296" indent="0">
              <a:buNone/>
            </a:pPr>
            <a:r>
              <a:rPr lang="uk-UA" sz="2000" b="1" dirty="0" smtClean="0"/>
              <a:t>- рейтинг </a:t>
            </a:r>
            <a:r>
              <a:rPr lang="uk-UA" sz="2000" b="1" dirty="0"/>
              <a:t>надійний і стабільний, </a:t>
            </a:r>
            <a:r>
              <a:rPr lang="uk-UA" sz="2000" dirty="0"/>
              <a:t>має низький рівень випадкових </a:t>
            </a:r>
            <a:r>
              <a:rPr lang="uk-UA" sz="2000" dirty="0" smtClean="0"/>
              <a:t>флуктуацій.</a:t>
            </a:r>
            <a:endParaRPr lang="ru-RU" sz="2000" dirty="0"/>
          </a:p>
          <a:p>
            <a:pPr marL="82296" indent="0">
              <a:buNone/>
            </a:pPr>
            <a:r>
              <a:rPr lang="uk-UA" sz="2000" b="1" dirty="0" smtClean="0"/>
              <a:t>- рейтинг дав </a:t>
            </a:r>
            <a:r>
              <a:rPr lang="uk-UA" sz="2000" b="1" dirty="0"/>
              <a:t>змогу запровадити поняття університетів світового класу (Дж. </a:t>
            </a:r>
            <a:r>
              <a:rPr lang="uk-UA" sz="2000" b="1" dirty="0" err="1" smtClean="0"/>
              <a:t>Салмі</a:t>
            </a:r>
            <a:r>
              <a:rPr lang="uk-UA" sz="2000" b="1" dirty="0" smtClean="0"/>
              <a:t>) </a:t>
            </a:r>
            <a:r>
              <a:rPr lang="uk-UA" sz="2000" b="1" dirty="0"/>
              <a:t>і виділити </a:t>
            </a:r>
            <a:r>
              <a:rPr lang="uk-UA" sz="2000" b="1" dirty="0" smtClean="0"/>
              <a:t>групи </a:t>
            </a:r>
            <a:r>
              <a:rPr lang="uk-UA" sz="2000" b="1" dirty="0"/>
              <a:t>університетів екстра класу (О. </a:t>
            </a:r>
            <a:r>
              <a:rPr lang="uk-UA" sz="2000" b="1" dirty="0" err="1" smtClean="0"/>
              <a:t>Слюсаренко</a:t>
            </a:r>
            <a:r>
              <a:rPr lang="uk-UA" sz="2000" b="1" dirty="0" smtClean="0"/>
              <a:t>) </a:t>
            </a:r>
            <a:r>
              <a:rPr lang="uk-UA" sz="2000" b="1" dirty="0"/>
              <a:t>як </a:t>
            </a:r>
            <a:r>
              <a:rPr lang="uk-UA" sz="2000" b="1" dirty="0" smtClean="0"/>
              <a:t>взірцеві.</a:t>
            </a:r>
            <a:endParaRPr lang="ru-RU" sz="2000" b="1" dirty="0"/>
          </a:p>
          <a:p>
            <a:pPr marL="82296" indent="0">
              <a:buNone/>
            </a:pPr>
            <a:r>
              <a:rPr lang="uk-UA" sz="2000" b="1" dirty="0" smtClean="0"/>
              <a:t>- країни-лідери </a:t>
            </a:r>
            <a:r>
              <a:rPr lang="uk-UA" sz="2000" b="1" dirty="0"/>
              <a:t>світового прогресу в характеристиці найвищого університетського потенціалу </a:t>
            </a:r>
            <a:r>
              <a:rPr lang="uk-UA" sz="2000" b="1" dirty="0" smtClean="0"/>
              <a:t>орієнтуються </a:t>
            </a:r>
            <a:r>
              <a:rPr lang="uk-UA" sz="2000" b="1" dirty="0"/>
              <a:t>саме на цей рейтинг</a:t>
            </a:r>
            <a:r>
              <a:rPr lang="uk-UA" sz="2000" b="1" dirty="0" smtClean="0"/>
              <a:t>.</a:t>
            </a:r>
            <a:endParaRPr lang="uk-UA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79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312" y="2332"/>
            <a:ext cx="8100392" cy="83438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solidFill>
                  <a:srgbClr val="0070C0"/>
                </a:solidFill>
              </a:rPr>
              <a:t>Недостатність стандартів (убезпечення), ліцензування, акредитації, АК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43608" y="1052736"/>
            <a:ext cx="8100392" cy="5805264"/>
          </a:xfrm>
        </p:spPr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uk-UA" sz="2600" b="1" u="sng" dirty="0" smtClean="0">
                <a:solidFill>
                  <a:schemeClr val="tx2">
                    <a:lumMod val="50000"/>
                  </a:schemeClr>
                </a:solidFill>
              </a:rPr>
              <a:t>1. Кіровоградська область</a:t>
            </a:r>
            <a:r>
              <a:rPr lang="uk-UA" sz="2600" u="sng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uk-UA" sz="2600" u="sng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uk-UA" sz="2600" b="1" u="sng" dirty="0" smtClean="0">
                <a:solidFill>
                  <a:schemeClr val="tx2">
                    <a:lumMod val="50000"/>
                  </a:schemeClr>
                </a:solidFill>
              </a:rPr>
              <a:t>9,6 тис.</a:t>
            </a:r>
            <a:r>
              <a:rPr lang="uk-UA" sz="2600" u="sng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uk-UA" sz="2600" b="1" u="sng" dirty="0" smtClean="0">
                <a:solidFill>
                  <a:schemeClr val="tx2">
                    <a:lumMod val="50000"/>
                  </a:schemeClr>
                </a:solidFill>
              </a:rPr>
              <a:t>студентів):</a:t>
            </a:r>
            <a:endParaRPr lang="uk-UA" sz="2600" u="sng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82296" indent="0">
              <a:buNone/>
            </a:pPr>
            <a:r>
              <a:rPr lang="uk-UA" sz="2600" dirty="0" smtClean="0">
                <a:solidFill>
                  <a:schemeClr val="tx2">
                    <a:lumMod val="50000"/>
                  </a:schemeClr>
                </a:solidFill>
              </a:rPr>
              <a:t>     2 університети + 6 інститутів + 5 відокремлених</a:t>
            </a:r>
          </a:p>
          <a:p>
            <a:pPr marL="82296" indent="0">
              <a:spcBef>
                <a:spcPts val="0"/>
              </a:spcBef>
              <a:buNone/>
            </a:pPr>
            <a:r>
              <a:rPr lang="uk-UA" sz="2600" dirty="0" smtClean="0">
                <a:solidFill>
                  <a:schemeClr val="tx2">
                    <a:lumMod val="50000"/>
                  </a:schemeClr>
                </a:solidFill>
              </a:rPr>
              <a:t>     підрозділів = </a:t>
            </a:r>
            <a:r>
              <a:rPr lang="uk-UA" sz="2600" b="1" dirty="0" smtClean="0">
                <a:solidFill>
                  <a:schemeClr val="tx2">
                    <a:lumMod val="50000"/>
                  </a:schemeClr>
                </a:solidFill>
              </a:rPr>
              <a:t>13 закладів </a:t>
            </a:r>
            <a:r>
              <a:rPr lang="uk-UA" sz="2600" dirty="0" smtClean="0">
                <a:solidFill>
                  <a:schemeClr val="tx2">
                    <a:lumMod val="50000"/>
                  </a:schemeClr>
                </a:solidFill>
              </a:rPr>
              <a:t>(усі в Кропивницькому).</a:t>
            </a:r>
          </a:p>
          <a:p>
            <a:pPr marL="82296" indent="0">
              <a:buNone/>
            </a:pPr>
            <a:r>
              <a:rPr lang="uk-UA" sz="2600" dirty="0" smtClean="0">
                <a:solidFill>
                  <a:schemeClr val="tx2">
                    <a:lumMod val="50000"/>
                  </a:schemeClr>
                </a:solidFill>
              </a:rPr>
              <a:t>     Подрібненість, профільна неадекватність, дублювання,</a:t>
            </a:r>
          </a:p>
          <a:p>
            <a:pPr marL="82296" indent="0">
              <a:spcBef>
                <a:spcPts val="0"/>
              </a:spcBef>
              <a:buNone/>
            </a:pPr>
            <a:r>
              <a:rPr lang="uk-UA" sz="2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uk-UA" sz="2600" dirty="0" smtClean="0">
                <a:solidFill>
                  <a:schemeClr val="tx2">
                    <a:lumMod val="50000"/>
                  </a:schemeClr>
                </a:solidFill>
              </a:rPr>
              <a:t>    значною мірою деградована і сурогатна вища освіта.</a:t>
            </a:r>
          </a:p>
          <a:p>
            <a:pPr marL="82296" indent="0">
              <a:buNone/>
            </a:pPr>
            <a:r>
              <a:rPr lang="uk-UA" sz="2600" dirty="0" smtClean="0">
                <a:solidFill>
                  <a:schemeClr val="tx2">
                    <a:lumMod val="50000"/>
                  </a:schemeClr>
                </a:solidFill>
              </a:rPr>
              <a:t>     Усі «виконують» стандарти, «мають» ліцензії,</a:t>
            </a:r>
          </a:p>
          <a:p>
            <a:pPr marL="82296" indent="0">
              <a:spcBef>
                <a:spcPts val="0"/>
              </a:spcBef>
              <a:buNone/>
            </a:pPr>
            <a:r>
              <a:rPr lang="uk-UA" sz="2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uk-UA" sz="2600" dirty="0" smtClean="0">
                <a:solidFill>
                  <a:schemeClr val="tx2">
                    <a:lumMod val="50000"/>
                  </a:schemeClr>
                </a:solidFill>
              </a:rPr>
              <a:t>    «отримали» акредитацію.</a:t>
            </a:r>
          </a:p>
          <a:p>
            <a:pPr marL="82296" indent="0">
              <a:buNone/>
            </a:pPr>
            <a:r>
              <a:rPr lang="uk-UA" sz="2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uk-UA" sz="2600" dirty="0" smtClean="0">
                <a:solidFill>
                  <a:schemeClr val="tx2">
                    <a:lumMod val="50000"/>
                  </a:schemeClr>
                </a:solidFill>
              </a:rPr>
              <a:t>    Очевидна </a:t>
            </a:r>
            <a:r>
              <a:rPr lang="uk-UA" sz="2600" b="1" dirty="0" smtClean="0">
                <a:solidFill>
                  <a:schemeClr val="tx2">
                    <a:lumMod val="50000"/>
                  </a:schemeClr>
                </a:solidFill>
              </a:rPr>
              <a:t>соціальна безвідповідальність</a:t>
            </a:r>
            <a:r>
              <a:rPr lang="uk-UA" sz="26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marL="82296" indent="0">
              <a:spcAft>
                <a:spcPts val="900"/>
              </a:spcAft>
              <a:buNone/>
            </a:pPr>
            <a:r>
              <a:rPr lang="uk-UA" sz="2600" b="1" dirty="0" smtClean="0">
                <a:solidFill>
                  <a:schemeClr val="tx2">
                    <a:lumMod val="50000"/>
                  </a:schemeClr>
                </a:solidFill>
              </a:rPr>
              <a:t>     ДАК</a:t>
            </a:r>
            <a:r>
              <a:rPr lang="uk-UA" sz="2600" b="1" dirty="0">
                <a:solidFill>
                  <a:schemeClr val="tx2">
                    <a:lumMod val="50000"/>
                  </a:schemeClr>
                </a:solidFill>
              </a:rPr>
              <a:t>, АК </a:t>
            </a:r>
            <a:r>
              <a:rPr lang="uk-UA" sz="2600" dirty="0">
                <a:solidFill>
                  <a:schemeClr val="tx2">
                    <a:lumMod val="50000"/>
                  </a:schemeClr>
                </a:solidFill>
              </a:rPr>
              <a:t>– не </a:t>
            </a:r>
            <a:r>
              <a:rPr lang="uk-UA" sz="2600" dirty="0" smtClean="0">
                <a:solidFill>
                  <a:schemeClr val="tx2">
                    <a:lumMod val="50000"/>
                  </a:schemeClr>
                </a:solidFill>
              </a:rPr>
              <a:t>забезпечили.</a:t>
            </a:r>
          </a:p>
          <a:p>
            <a:pPr marL="82296" indent="0">
              <a:buNone/>
            </a:pPr>
            <a:r>
              <a:rPr lang="uk-UA" sz="2600" b="1" u="sng" dirty="0" smtClean="0">
                <a:solidFill>
                  <a:schemeClr val="tx2">
                    <a:lumMod val="50000"/>
                  </a:schemeClr>
                </a:solidFill>
              </a:rPr>
              <a:t>2. Київ</a:t>
            </a:r>
            <a:r>
              <a:rPr lang="en-US" sz="2600" b="1" u="sng" dirty="0" smtClean="0">
                <a:solidFill>
                  <a:schemeClr val="tx2">
                    <a:lumMod val="50000"/>
                  </a:schemeClr>
                </a:solidFill>
              </a:rPr>
              <a:t> (3 </a:t>
            </a:r>
            <a:r>
              <a:rPr lang="uk-UA" sz="2600" b="1" u="sng" dirty="0" err="1" smtClean="0">
                <a:solidFill>
                  <a:schemeClr val="tx2">
                    <a:lumMod val="50000"/>
                  </a:schemeClr>
                </a:solidFill>
              </a:rPr>
              <a:t>млн</a:t>
            </a:r>
            <a:r>
              <a:rPr lang="uk-UA" sz="2600" b="1" u="sng" dirty="0" smtClean="0">
                <a:solidFill>
                  <a:schemeClr val="tx2">
                    <a:lumMod val="50000"/>
                  </a:schemeClr>
                </a:solidFill>
              </a:rPr>
              <a:t>):</a:t>
            </a:r>
            <a:r>
              <a:rPr lang="uk-UA" sz="26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uk-UA" sz="2600" b="1" u="sng" dirty="0" smtClean="0">
                <a:solidFill>
                  <a:schemeClr val="tx2">
                    <a:lumMod val="50000"/>
                  </a:schemeClr>
                </a:solidFill>
              </a:rPr>
              <a:t>93 університети, академії, інститути + 6.</a:t>
            </a:r>
          </a:p>
          <a:p>
            <a:pPr marL="82296" indent="0">
              <a:spcAft>
                <a:spcPts val="900"/>
              </a:spcAft>
              <a:buNone/>
            </a:pPr>
            <a:r>
              <a:rPr lang="uk-UA" sz="2600" dirty="0" smtClean="0">
                <a:solidFill>
                  <a:schemeClr val="tx2">
                    <a:lumMod val="50000"/>
                  </a:schemeClr>
                </a:solidFill>
              </a:rPr>
              <a:t>     Канада (36 </a:t>
            </a:r>
            <a:r>
              <a:rPr lang="uk-UA" sz="2600" dirty="0" err="1" smtClean="0">
                <a:solidFill>
                  <a:schemeClr val="tx2">
                    <a:lumMod val="50000"/>
                  </a:schemeClr>
                </a:solidFill>
              </a:rPr>
              <a:t>млн</a:t>
            </a:r>
            <a:r>
              <a:rPr lang="uk-UA" sz="2600" dirty="0" smtClean="0">
                <a:solidFill>
                  <a:schemeClr val="tx2">
                    <a:lumMod val="50000"/>
                  </a:schemeClr>
                </a:solidFill>
              </a:rPr>
              <a:t>): 93 таких закладів, 26 у </a:t>
            </a:r>
            <a:r>
              <a:rPr lang="uk-UA" sz="2600" dirty="0" err="1" smtClean="0">
                <a:solidFill>
                  <a:schemeClr val="tx2">
                    <a:lumMod val="50000"/>
                  </a:schemeClr>
                </a:solidFill>
              </a:rPr>
              <a:t>Шанх</a:t>
            </a:r>
            <a:r>
              <a:rPr lang="uk-UA" sz="2600" dirty="0" smtClean="0">
                <a:solidFill>
                  <a:schemeClr val="tx2">
                    <a:lumMod val="50000"/>
                  </a:schemeClr>
                </a:solidFill>
              </a:rPr>
              <a:t>. рейтингу.</a:t>
            </a:r>
          </a:p>
          <a:p>
            <a:pPr marL="82296" indent="0">
              <a:buNone/>
            </a:pPr>
            <a:r>
              <a:rPr lang="uk-UA" sz="2600" b="1" u="sng" dirty="0" smtClean="0">
                <a:solidFill>
                  <a:schemeClr val="tx2">
                    <a:lumMod val="50000"/>
                  </a:schemeClr>
                </a:solidFill>
              </a:rPr>
              <a:t>Висновок:</a:t>
            </a:r>
            <a:r>
              <a:rPr lang="uk-UA" sz="2600" dirty="0" smtClean="0">
                <a:solidFill>
                  <a:schemeClr val="tx2">
                    <a:lumMod val="50000"/>
                  </a:schemeClr>
                </a:solidFill>
              </a:rPr>
              <a:t> Потрібно механізми </a:t>
            </a:r>
            <a:r>
              <a:rPr lang="uk-UA" sz="2600" b="1" dirty="0" smtClean="0">
                <a:solidFill>
                  <a:schemeClr val="tx2">
                    <a:lumMod val="50000"/>
                  </a:schemeClr>
                </a:solidFill>
              </a:rPr>
              <a:t>стандартизації, 		  	          ліцензування та акредитації</a:t>
            </a:r>
            <a:r>
              <a:rPr lang="uk-UA" sz="2600" dirty="0" smtClean="0">
                <a:solidFill>
                  <a:schemeClr val="tx2">
                    <a:lumMod val="50000"/>
                  </a:schemeClr>
                </a:solidFill>
              </a:rPr>
              <a:t> доповнити</a:t>
            </a:r>
          </a:p>
          <a:p>
            <a:pPr marL="82296" indent="0">
              <a:spcBef>
                <a:spcPts val="0"/>
              </a:spcBef>
              <a:buNone/>
            </a:pPr>
            <a:r>
              <a:rPr lang="uk-UA" sz="2600" dirty="0" smtClean="0">
                <a:solidFill>
                  <a:schemeClr val="tx2">
                    <a:lumMod val="50000"/>
                  </a:schemeClr>
                </a:solidFill>
              </a:rPr>
              <a:t>	          інструментом </a:t>
            </a:r>
            <a:r>
              <a:rPr lang="uk-UA" sz="2600" b="1" dirty="0" err="1" smtClean="0">
                <a:solidFill>
                  <a:schemeClr val="tx2">
                    <a:lumMod val="50000"/>
                  </a:schemeClr>
                </a:solidFill>
              </a:rPr>
              <a:t>рейтингування</a:t>
            </a:r>
            <a:r>
              <a:rPr lang="uk-UA" sz="2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uk-UA" sz="2600" dirty="0" smtClean="0">
                <a:solidFill>
                  <a:schemeClr val="tx2">
                    <a:lumMod val="50000"/>
                  </a:schemeClr>
                </a:solidFill>
              </a:rPr>
              <a:t>з метою 		          подальшої </a:t>
            </a:r>
            <a:r>
              <a:rPr lang="uk-UA" sz="2600" b="1" dirty="0" smtClean="0">
                <a:solidFill>
                  <a:schemeClr val="tx2">
                    <a:lumMod val="50000"/>
                  </a:schemeClr>
                </a:solidFill>
              </a:rPr>
              <a:t>концентрації (!)</a:t>
            </a:r>
            <a:r>
              <a:rPr lang="uk-UA" sz="2600" dirty="0" smtClean="0">
                <a:solidFill>
                  <a:schemeClr val="tx2">
                    <a:lumMod val="50000"/>
                  </a:schemeClr>
                </a:solidFill>
              </a:rPr>
              <a:t> університетського 	          потенціалу, </a:t>
            </a:r>
            <a:r>
              <a:rPr lang="uk-UA" sz="2600" b="1" dirty="0" smtClean="0">
                <a:solidFill>
                  <a:schemeClr val="tx2">
                    <a:lumMod val="50000"/>
                  </a:schemeClr>
                </a:solidFill>
              </a:rPr>
              <a:t>укрупнення</a:t>
            </a:r>
            <a:r>
              <a:rPr lang="uk-UA" sz="2600" dirty="0" smtClean="0">
                <a:solidFill>
                  <a:schemeClr val="tx2">
                    <a:lumMod val="50000"/>
                  </a:schemeClr>
                </a:solidFill>
              </a:rPr>
              <a:t> закладів</a:t>
            </a:r>
            <a:endParaRPr lang="uk-UA" sz="2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79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312" y="2332"/>
            <a:ext cx="8100392" cy="169847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/>
              <a:t> </a:t>
            </a:r>
            <a:r>
              <a:rPr lang="uk-UA" sz="3600" b="1" dirty="0" smtClean="0">
                <a:solidFill>
                  <a:srgbClr val="0070C0"/>
                </a:solidFill>
              </a:rPr>
              <a:t>Асоціація університетів-лідерів</a:t>
            </a:r>
            <a:br>
              <a:rPr lang="uk-UA" sz="3600" b="1" dirty="0" smtClean="0">
                <a:solidFill>
                  <a:srgbClr val="0070C0"/>
                </a:solidFill>
              </a:rPr>
            </a:br>
            <a:r>
              <a:rPr lang="uk-UA" sz="3600" b="1" dirty="0" smtClean="0">
                <a:solidFill>
                  <a:srgbClr val="0070C0"/>
                </a:solidFill>
              </a:rPr>
              <a:t>(сприяння концентрації</a:t>
            </a:r>
            <a:br>
              <a:rPr lang="uk-UA" sz="3600" b="1" dirty="0" smtClean="0">
                <a:solidFill>
                  <a:srgbClr val="0070C0"/>
                </a:solidFill>
              </a:rPr>
            </a:br>
            <a:r>
              <a:rPr lang="uk-UA" sz="3600" b="1" dirty="0" smtClean="0">
                <a:solidFill>
                  <a:srgbClr val="0070C0"/>
                </a:solidFill>
              </a:rPr>
              <a:t>університетського потенціалу)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971600" y="1916832"/>
            <a:ext cx="8172400" cy="4941168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 	</a:t>
            </a:r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Масову</a:t>
            </a:r>
            <a:r>
              <a:rPr lang="uk-UA" sz="2400" dirty="0" smtClean="0">
                <a:solidFill>
                  <a:schemeClr val="tx2">
                    <a:lumMod val="50000"/>
                  </a:schemeClr>
                </a:solidFill>
              </a:rPr>
              <a:t> Спілку ректорів вищих навчальних закладів України необхідно доповнити </a:t>
            </a:r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елітною</a:t>
            </a:r>
            <a:r>
              <a:rPr lang="uk-UA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Асоціацією українських університетів</a:t>
            </a:r>
            <a:r>
              <a:rPr lang="uk-UA" sz="2400" dirty="0" smtClean="0">
                <a:solidFill>
                  <a:schemeClr val="tx2">
                    <a:lumMod val="50000"/>
                  </a:schemeClr>
                </a:solidFill>
              </a:rPr>
              <a:t> (30-40 закладів) за прикладом </a:t>
            </a:r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Асоціації американських університетів </a:t>
            </a:r>
            <a:r>
              <a:rPr lang="uk-UA" sz="2400" dirty="0" smtClean="0">
                <a:solidFill>
                  <a:schemeClr val="tx2">
                    <a:lumMod val="50000"/>
                  </a:schemeClr>
                </a:solidFill>
              </a:rPr>
              <a:t>(62 університети) і згаданої британської </a:t>
            </a:r>
            <a:r>
              <a:rPr lang="uk-UA" sz="2400" b="1" dirty="0" err="1" smtClean="0">
                <a:solidFill>
                  <a:schemeClr val="tx2">
                    <a:lumMod val="50000"/>
                  </a:schemeClr>
                </a:solidFill>
              </a:rPr>
              <a:t>Расселської</a:t>
            </a:r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 групи</a:t>
            </a:r>
            <a:r>
              <a:rPr lang="uk-UA" sz="2400" dirty="0" smtClean="0">
                <a:solidFill>
                  <a:schemeClr val="tx2">
                    <a:lumMod val="50000"/>
                  </a:schemeClr>
                </a:solidFill>
              </a:rPr>
              <a:t> (24 університети).</a:t>
            </a:r>
          </a:p>
          <a:p>
            <a:pPr marL="82296" indent="0">
              <a:buNone/>
            </a:pPr>
            <a:endParaRPr lang="uk-UA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82296" indent="0">
              <a:buNone/>
            </a:pPr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	Асоціація </a:t>
            </a:r>
            <a:r>
              <a:rPr lang="uk-UA" sz="2400" b="1" dirty="0">
                <a:solidFill>
                  <a:schemeClr val="tx2">
                    <a:lumMod val="50000"/>
                  </a:schemeClr>
                </a:solidFill>
              </a:rPr>
              <a:t>українських університетів</a:t>
            </a:r>
            <a:r>
              <a:rPr lang="uk-UA" sz="2400" dirty="0" smtClean="0">
                <a:solidFill>
                  <a:schemeClr val="tx2">
                    <a:lumMod val="50000"/>
                  </a:schemeClr>
                </a:solidFill>
              </a:rPr>
              <a:t> має представляти інтереси провідної частини вищої освіти перед владою і суспільством, брати участь у створенні та реалізації Національного рейтингу закладів вищої освіти, сприяти концентрації університетського потенціалу, укрупненню закладів.</a:t>
            </a:r>
            <a:endParaRPr lang="uk-UA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55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332"/>
            <a:ext cx="8194104" cy="1266428"/>
          </a:xfrm>
        </p:spPr>
        <p:txBody>
          <a:bodyPr>
            <a:normAutofit/>
          </a:bodyPr>
          <a:lstStyle/>
          <a:p>
            <a:pPr algn="ctr"/>
            <a:r>
              <a:rPr lang="uk-UA" sz="3400" b="1" dirty="0"/>
              <a:t> </a:t>
            </a:r>
            <a:r>
              <a:rPr lang="uk-UA" sz="3400" b="1" dirty="0" smtClean="0">
                <a:solidFill>
                  <a:srgbClr val="0070C0"/>
                </a:solidFill>
              </a:rPr>
              <a:t>Законодавче запровадження рейтингу і санкцій для неефективних закладів</a:t>
            </a:r>
            <a:endParaRPr lang="ru-RU" sz="3400" b="1" dirty="0">
              <a:solidFill>
                <a:srgbClr val="0070C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43608" y="1772816"/>
            <a:ext cx="8100392" cy="482453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	Національний рейтинг закладів вищої освіти має бути запроваджений </a:t>
            </a: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законодавчо</a:t>
            </a: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 окремою </a:t>
            </a: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статтею</a:t>
            </a: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 Закону України «Про вищу освіту».</a:t>
            </a:r>
          </a:p>
          <a:p>
            <a:pPr marL="82296" indent="0">
              <a:buNone/>
            </a:pPr>
            <a:endParaRPr lang="uk-UA" sz="28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82296" indent="0">
              <a:buNone/>
            </a:pP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За результатами </a:t>
            </a:r>
            <a:r>
              <a:rPr lang="uk-UA" sz="2800" dirty="0" err="1" smtClean="0">
                <a:solidFill>
                  <a:schemeClr val="tx2">
                    <a:lumMod val="50000"/>
                  </a:schemeClr>
                </a:solidFill>
              </a:rPr>
              <a:t>рейтингування</a:t>
            </a: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 для закладів повинні наступати певні організаційно-статусні та фінансово-економічні </a:t>
            </a: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наслідки</a:t>
            </a: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marL="82296" indent="0">
              <a:buNone/>
            </a:pPr>
            <a:endParaRPr lang="uk-UA" sz="2800" dirty="0">
              <a:solidFill>
                <a:schemeClr val="tx2">
                  <a:lumMod val="50000"/>
                </a:schemeClr>
              </a:solidFill>
            </a:endParaRPr>
          </a:p>
          <a:p>
            <a:pPr marL="82296" indent="0">
              <a:buNone/>
            </a:pP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	</a:t>
            </a:r>
            <a:endParaRPr lang="uk-UA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8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1925" y="260648"/>
            <a:ext cx="8100392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solidFill>
                  <a:srgbClr val="0070C0"/>
                </a:solidFill>
              </a:rPr>
              <a:t>Концептуальні пропозиції щодо створення рейтингу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99592" y="1556792"/>
            <a:ext cx="8244408" cy="5040560"/>
          </a:xfrm>
        </p:spPr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	Обидві версії (загальна і галузева) Національного рейтингу закладів вищої освіти мають створюватися на концептуальних засадах </a:t>
            </a: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методології Шанхайського рейтингу з урахуванням</a:t>
            </a: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національних особливостей </a:t>
            </a: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щодо статистичного обліку ключових характеристик діяльності закладів (ЗНО, дані державної служби зайнятості, зареєстровані міжнародні проекти, іноземні студенти з розвинених країн</a:t>
            </a:r>
            <a:r>
              <a:rPr lang="uk-UA" sz="28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uk-UA" sz="2800" dirty="0" err="1">
                <a:solidFill>
                  <a:schemeClr val="tx2">
                    <a:lumMod val="50000"/>
                  </a:schemeClr>
                </a:solidFill>
              </a:rPr>
              <a:t>бібліометрія</a:t>
            </a:r>
            <a:r>
              <a:rPr lang="uk-UA" sz="2800" dirty="0">
                <a:solidFill>
                  <a:schemeClr val="tx2">
                    <a:lumMod val="50000"/>
                  </a:schemeClr>
                </a:solidFill>
              </a:rPr>
              <a:t> викладачів за основним місцем </a:t>
            </a: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роботи, фінансування на одного науково-педагогічного працівника, </a:t>
            </a:r>
            <a:r>
              <a:rPr lang="uk-UA" sz="2800" dirty="0">
                <a:solidFill>
                  <a:schemeClr val="tx2">
                    <a:lumMod val="50000"/>
                  </a:schemeClr>
                </a:solidFill>
              </a:rPr>
              <a:t>власні та в оперативному управлінні </a:t>
            </a: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площі </a:t>
            </a:r>
            <a:r>
              <a:rPr lang="uk-UA" sz="2800" dirty="0">
                <a:solidFill>
                  <a:schemeClr val="tx2">
                    <a:lumMod val="50000"/>
                  </a:schemeClr>
                </a:solidFill>
              </a:rPr>
              <a:t>тощо</a:t>
            </a: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)</a:t>
            </a:r>
          </a:p>
          <a:p>
            <a:pPr marL="82296" indent="0">
              <a:buNone/>
            </a:pPr>
            <a:endParaRPr lang="uk-UA" sz="2800" dirty="0">
              <a:solidFill>
                <a:schemeClr val="tx2">
                  <a:lumMod val="50000"/>
                </a:schemeClr>
              </a:solidFill>
            </a:endParaRPr>
          </a:p>
          <a:p>
            <a:pPr marL="82296" indent="0">
              <a:buNone/>
            </a:pP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	Відповідні пропозиції містяться в проекті </a:t>
            </a: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рекомендацій</a:t>
            </a: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методологічного семінару</a:t>
            </a: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 НАПН України </a:t>
            </a:r>
            <a:endParaRPr lang="uk-UA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58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312" y="2332"/>
            <a:ext cx="8100392" cy="936104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>
                <a:solidFill>
                  <a:srgbClr val="0070C0"/>
                </a:solidFill>
              </a:rPr>
              <a:t>Рекомендована література авторів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43608" y="1052736"/>
            <a:ext cx="8100392" cy="5805264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uk-UA" sz="2800" b="1" i="1" dirty="0" err="1" smtClean="0"/>
              <a:t>Таланова</a:t>
            </a:r>
            <a:r>
              <a:rPr lang="uk-UA" sz="2800" b="1" i="1" dirty="0" smtClean="0"/>
              <a:t> Ж.В</a:t>
            </a:r>
            <a:r>
              <a:rPr lang="uk-UA" sz="2800" b="1" i="1" dirty="0"/>
              <a:t>.</a:t>
            </a:r>
            <a:r>
              <a:rPr lang="uk-UA" sz="2800" dirty="0"/>
              <a:t> Докторська підготовка у світі та Україні: </a:t>
            </a:r>
            <a:r>
              <a:rPr lang="uk-UA" sz="2800" dirty="0" smtClean="0"/>
              <a:t>монографія. </a:t>
            </a:r>
            <a:r>
              <a:rPr lang="uk-UA" sz="2800" dirty="0"/>
              <a:t>– К.: Міленіум, 2010. – 476 с</a:t>
            </a:r>
            <a:r>
              <a:rPr lang="uk-UA" sz="2800" dirty="0" smtClean="0"/>
              <a:t>.</a:t>
            </a:r>
          </a:p>
          <a:p>
            <a:pPr marL="82296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uk-UA" sz="2800" i="1" dirty="0" smtClean="0"/>
              <a:t>(</a:t>
            </a:r>
            <a:r>
              <a:rPr lang="uk-UA" sz="2800" i="1" dirty="0" err="1" smtClean="0"/>
              <a:t>високоцитована</a:t>
            </a:r>
            <a:r>
              <a:rPr lang="uk-UA" sz="2800" i="1" dirty="0" smtClean="0"/>
              <a:t>)</a:t>
            </a:r>
          </a:p>
          <a:p>
            <a:pPr marL="82296" indent="0">
              <a:spcAft>
                <a:spcPts val="900"/>
              </a:spcAft>
              <a:buNone/>
            </a:pPr>
            <a:r>
              <a:rPr lang="uk-UA" sz="2800" b="1" i="1" dirty="0" err="1"/>
              <a:t>Слюсаренко</a:t>
            </a:r>
            <a:r>
              <a:rPr lang="uk-UA" sz="2800" b="1" i="1" dirty="0"/>
              <a:t> </a:t>
            </a:r>
            <a:r>
              <a:rPr lang="uk-UA" sz="2800" b="1" i="1" dirty="0" smtClean="0"/>
              <a:t>О.М</a:t>
            </a:r>
            <a:r>
              <a:rPr lang="uk-UA" sz="2800" b="1" i="1" dirty="0"/>
              <a:t>.</a:t>
            </a:r>
            <a:r>
              <a:rPr lang="uk-UA" sz="2800" b="1" dirty="0"/>
              <a:t> </a:t>
            </a:r>
            <a:r>
              <a:rPr lang="uk-UA" sz="2800" dirty="0"/>
              <a:t>Розвиток найвищого університетського потенціалу в умовах глобалізації: </a:t>
            </a:r>
            <a:r>
              <a:rPr lang="uk-UA" sz="2800" dirty="0" smtClean="0"/>
              <a:t>монографія. </a:t>
            </a:r>
            <a:r>
              <a:rPr lang="uk-UA" sz="2800" dirty="0"/>
              <a:t>– К.: Пріоритети, 2015. – 384 с</a:t>
            </a:r>
            <a:r>
              <a:rPr lang="uk-UA" sz="2800" dirty="0" smtClean="0"/>
              <a:t>.</a:t>
            </a:r>
          </a:p>
          <a:p>
            <a:pPr marL="82296" indent="0">
              <a:buNone/>
            </a:pPr>
            <a:r>
              <a:rPr lang="uk-UA" sz="2800" b="1" i="1" dirty="0" smtClean="0"/>
              <a:t>Луговий В.І., </a:t>
            </a:r>
            <a:r>
              <a:rPr lang="uk-UA" sz="2800" b="1" i="1" dirty="0" err="1" smtClean="0"/>
              <a:t>Слюсаренко</a:t>
            </a:r>
            <a:r>
              <a:rPr lang="uk-UA" sz="2800" b="1" i="1" dirty="0" smtClean="0"/>
              <a:t> О.М., </a:t>
            </a:r>
            <a:r>
              <a:rPr lang="uk-UA" sz="2800" b="1" i="1" dirty="0" err="1" smtClean="0"/>
              <a:t>Таланова</a:t>
            </a:r>
            <a:r>
              <a:rPr lang="uk-UA" sz="2800" b="1" i="1" dirty="0" smtClean="0"/>
              <a:t> Ж.В.</a:t>
            </a:r>
            <a:r>
              <a:rPr lang="uk-UA" sz="2800" b="1" dirty="0" smtClean="0"/>
              <a:t> </a:t>
            </a:r>
            <a:r>
              <a:rPr lang="uk-UA" sz="2800" dirty="0" smtClean="0"/>
              <a:t>Уроки </a:t>
            </a:r>
            <a:r>
              <a:rPr lang="uk-UA" sz="2800" dirty="0"/>
              <a:t>лідерства для України від Шанхайського рейтингу 2017 року </a:t>
            </a:r>
            <a:r>
              <a:rPr lang="uk-UA" sz="2800" dirty="0" smtClean="0"/>
              <a:t>/ </a:t>
            </a:r>
            <a:r>
              <a:rPr lang="en-US" sz="2800" dirty="0"/>
              <a:t>International journal of UNIVERSITY AND LIDERSHIP</a:t>
            </a:r>
            <a:r>
              <a:rPr lang="uk-UA" sz="2800" dirty="0"/>
              <a:t>. – 2017. – № 2.</a:t>
            </a:r>
            <a:endParaRPr lang="uk-UA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58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60840" cy="4968552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>
                <a:solidFill>
                  <a:srgbClr val="0070C0"/>
                </a:solidFill>
              </a:rPr>
              <a:t>Дякуємо </a:t>
            </a:r>
            <a:r>
              <a:rPr lang="uk-UA" sz="3600" b="1" dirty="0">
                <a:solidFill>
                  <a:srgbClr val="0070C0"/>
                </a:solidFill>
              </a:rPr>
              <a:t>за увагу!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43608" y="2492896"/>
            <a:ext cx="7632848" cy="3960440"/>
          </a:xfrm>
        </p:spPr>
        <p:txBody>
          <a:bodyPr>
            <a:noAutofit/>
          </a:bodyPr>
          <a:lstStyle/>
          <a:p>
            <a:pPr marL="82296" indent="0" algn="ctr">
              <a:buNone/>
            </a:pPr>
            <a:endParaRPr lang="uk-UA" sz="2800" dirty="0"/>
          </a:p>
          <a:p>
            <a:pPr marL="82296" indent="0" algn="ctr">
              <a:buNone/>
            </a:pPr>
            <a:r>
              <a:rPr lang="uk-UA" sz="2800" b="1" dirty="0"/>
              <a:t>		</a:t>
            </a:r>
            <a:r>
              <a:rPr lang="uk-UA" sz="2800" dirty="0"/>
              <a:t>	</a:t>
            </a:r>
            <a:endParaRPr lang="ru-RU" sz="2800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19</a:t>
            </a:fld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4576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332"/>
            <a:ext cx="8388424" cy="148245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solidFill>
                  <a:srgbClr val="0070C0"/>
                </a:solidFill>
              </a:rPr>
              <a:t>Глобальні та національні класифікаційні механізми підвищення ефективності та якості освіти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43608" y="1844824"/>
            <a:ext cx="8100392" cy="4941168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Міжнародні  (1976, 1997, 2011, 2013 рр.) та національні стандартні </a:t>
            </a:r>
            <a:r>
              <a:rPr lang="uk-UA" sz="2800" b="1" dirty="0">
                <a:solidFill>
                  <a:schemeClr val="tx2">
                    <a:lumMod val="50000"/>
                  </a:schemeClr>
                </a:solidFill>
              </a:rPr>
              <a:t>класифікації </a:t>
            </a: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освіти</a:t>
            </a:r>
          </a:p>
          <a:p>
            <a:pPr marL="82296" indent="0">
              <a:buNone/>
            </a:pPr>
            <a:endParaRPr lang="uk-UA" sz="2800" b="1" dirty="0">
              <a:solidFill>
                <a:schemeClr val="tx2">
                  <a:lumMod val="50000"/>
                </a:schemeClr>
              </a:solidFill>
            </a:endParaRPr>
          </a:p>
          <a:p>
            <a:pPr marL="82296" indent="0">
              <a:buNone/>
            </a:pP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Європейські (2005, 2008, 2017 рр.) та національні рамки кваліфікацій</a:t>
            </a:r>
          </a:p>
          <a:p>
            <a:pPr marL="82296" indent="0">
              <a:buNone/>
            </a:pPr>
            <a:endParaRPr lang="uk-UA" sz="2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82296" indent="0">
              <a:buNone/>
            </a:pPr>
            <a:r>
              <a:rPr lang="uk-UA" sz="2800" b="1" dirty="0">
                <a:solidFill>
                  <a:schemeClr val="tx2">
                    <a:lumMod val="50000"/>
                  </a:schemeClr>
                </a:solidFill>
              </a:rPr>
              <a:t>Міжнародні («Шанхайський</a:t>
            </a: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» з 2003 р., «</a:t>
            </a:r>
            <a:r>
              <a:rPr lang="uk-UA" sz="2800" b="1" dirty="0" err="1" smtClean="0">
                <a:solidFill>
                  <a:schemeClr val="tx2">
                    <a:lumMod val="50000"/>
                  </a:schemeClr>
                </a:solidFill>
              </a:rPr>
              <a:t>Таймс</a:t>
            </a: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» з 2004 і 2010 рр., «</a:t>
            </a:r>
            <a:r>
              <a:rPr lang="uk-UA" sz="2800" b="1" dirty="0" err="1" smtClean="0">
                <a:solidFill>
                  <a:schemeClr val="tx2">
                    <a:lumMod val="50000"/>
                  </a:schemeClr>
                </a:solidFill>
              </a:rPr>
              <a:t>К’юЕс</a:t>
            </a: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» з 2010 р., «</a:t>
            </a:r>
            <a:r>
              <a:rPr lang="uk-UA" sz="2800" b="1" dirty="0" err="1" smtClean="0">
                <a:solidFill>
                  <a:schemeClr val="tx2">
                    <a:lumMod val="50000"/>
                  </a:schemeClr>
                </a:solidFill>
              </a:rPr>
              <a:t>Вебометрикс</a:t>
            </a: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» з 20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04</a:t>
            </a: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р.</a:t>
            </a: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) та національні університетські рейтинги</a:t>
            </a: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675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312" y="2332"/>
            <a:ext cx="8100392" cy="141044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</a:rPr>
              <a:t>Ініціативи НАПН України в контексті</a:t>
            </a:r>
            <a:br>
              <a:rPr lang="uk-UA" sz="2800" b="1" dirty="0" smtClean="0">
                <a:solidFill>
                  <a:srgbClr val="0070C0"/>
                </a:solidFill>
              </a:rPr>
            </a:br>
            <a:r>
              <a:rPr lang="uk-UA" sz="2800" b="1" dirty="0" smtClean="0">
                <a:solidFill>
                  <a:srgbClr val="0070C0"/>
                </a:solidFill>
              </a:rPr>
              <a:t>глобальних і національних викликів</a:t>
            </a:r>
            <a:br>
              <a:rPr lang="uk-UA" sz="2800" b="1" dirty="0" smtClean="0">
                <a:solidFill>
                  <a:srgbClr val="0070C0"/>
                </a:solidFill>
              </a:rPr>
            </a:br>
            <a:r>
              <a:rPr lang="uk-UA" sz="2800" b="1" dirty="0" smtClean="0">
                <a:solidFill>
                  <a:srgbClr val="0070C0"/>
                </a:solidFill>
              </a:rPr>
              <a:t>щодо ефективності та якості освіти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971600" y="1556792"/>
            <a:ext cx="8172400" cy="5157192"/>
          </a:xfrm>
        </p:spPr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Концептуальні засади розроблення Національної рамки кваліфікацій, збори 201о р. у цій залі – НРК прийнята у 2011 р. </a:t>
            </a:r>
            <a:r>
              <a:rPr lang="uk-UA" sz="2800" b="1" i="1" dirty="0" smtClean="0">
                <a:solidFill>
                  <a:schemeClr val="tx2">
                    <a:lumMod val="50000"/>
                  </a:schemeClr>
                </a:solidFill>
              </a:rPr>
              <a:t>(«Що це таке?». Прорив у розумінні)</a:t>
            </a:r>
          </a:p>
          <a:p>
            <a:pPr marL="82296" indent="0">
              <a:spcBef>
                <a:spcPts val="1200"/>
              </a:spcBef>
              <a:buNone/>
            </a:pP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Концептуальні засади Національної стандартної класифікації освіти, збори 2013 р. – разом з НРК враховані при розроблені законів України «Про вищу освіту» 2014 р. та «Про освіту» 2017 р. </a:t>
            </a:r>
            <a:r>
              <a:rPr lang="uk-UA" sz="2800" b="1" i="1" dirty="0" smtClean="0">
                <a:solidFill>
                  <a:schemeClr val="tx2">
                    <a:lumMod val="50000"/>
                  </a:schemeClr>
                </a:solidFill>
              </a:rPr>
              <a:t>(Опоненти: «Це для статистики, байдуже, що користуються ЮНЕСКО, ОЕСР, ЄС, для нас не актуально»)</a:t>
            </a: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marL="82296" indent="0">
              <a:spcBef>
                <a:spcPts val="1200"/>
              </a:spcBef>
              <a:buNone/>
            </a:pP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Тепер – Концептуальні засади розроблення Національного рейтингу закладів вищої освіти </a:t>
            </a:r>
            <a:r>
              <a:rPr lang="uk-UA" sz="2800" b="1" i="1" dirty="0" smtClean="0">
                <a:solidFill>
                  <a:schemeClr val="tx2">
                    <a:lumMod val="50000"/>
                  </a:schemeClr>
                </a:solidFill>
              </a:rPr>
              <a:t>(Чи потрібен? </a:t>
            </a:r>
            <a:r>
              <a:rPr lang="uk-UA" sz="2800" b="1" i="1" smtClean="0">
                <a:solidFill>
                  <a:schemeClr val="tx2">
                    <a:lumMod val="50000"/>
                  </a:schemeClr>
                </a:solidFill>
              </a:rPr>
              <a:t>Огрунтування необхідності)</a:t>
            </a:r>
            <a:endParaRPr lang="uk-UA" sz="2800" b="1" i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498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612560" cy="620688"/>
          </a:xfrm>
        </p:spPr>
        <p:txBody>
          <a:bodyPr>
            <a:normAutofit fontScale="90000"/>
          </a:bodyPr>
          <a:lstStyle/>
          <a:p>
            <a:r>
              <a:rPr lang="uk-UA" sz="3600" b="1" dirty="0"/>
              <a:t> </a:t>
            </a:r>
            <a:r>
              <a:rPr lang="uk-UA" sz="3200" b="1" dirty="0" smtClean="0">
                <a:solidFill>
                  <a:srgbClr val="0070C0"/>
                </a:solidFill>
              </a:rPr>
              <a:t>Порівняння ефективності сумірних за ресурсами країн</a:t>
            </a:r>
            <a:endParaRPr lang="ru-RU" sz="32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Місце для вмісту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3447411"/>
              </p:ext>
            </p:extLst>
          </p:nvPr>
        </p:nvGraphicFramePr>
        <p:xfrm>
          <a:off x="467544" y="908720"/>
          <a:ext cx="8568953" cy="56886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0880"/>
                <a:gridCol w="4051608"/>
                <a:gridCol w="2263752"/>
                <a:gridCol w="1912713"/>
              </a:tblGrid>
              <a:tr h="9361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№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Характеристика країни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Сполучене Королівство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Україна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effectLst/>
                        </a:rPr>
                        <a:t>1</a:t>
                      </a:r>
                      <a:endParaRPr lang="ru-RU" sz="24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effectLst/>
                        </a:rPr>
                        <a:t>2</a:t>
                      </a:r>
                      <a:endParaRPr lang="ru-RU" sz="24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effectLst/>
                        </a:rPr>
                        <a:t>3</a:t>
                      </a:r>
                      <a:endParaRPr lang="ru-RU" sz="24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effectLst/>
                        </a:rPr>
                        <a:t>4</a:t>
                      </a:r>
                      <a:endParaRPr lang="ru-RU" sz="24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63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</a:rPr>
                        <a:t>1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Населення, </a:t>
                      </a:r>
                      <a:r>
                        <a:rPr lang="uk-UA" sz="2400" dirty="0" err="1">
                          <a:effectLst/>
                        </a:rPr>
                        <a:t>млн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64,7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44,8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</a:rPr>
                        <a:t>2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Площа, тис. км</a:t>
                      </a:r>
                      <a:r>
                        <a:rPr lang="uk-UA" sz="2400" baseline="30000" dirty="0">
                          <a:effectLst/>
                        </a:rPr>
                        <a:t>2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315,1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603,5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</a:rPr>
                        <a:t>3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</a:rPr>
                        <a:t>Сукупний ВВП, трлн дол. ПКС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2,5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0,3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485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</a:rPr>
                        <a:t>4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</a:rPr>
                        <a:t>ВВП на душу населення, тис. дол. ПКС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38,7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7,4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485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</a:rPr>
                        <a:t>5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Кількість закладів університетського типу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156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effectLst/>
                        </a:rPr>
                        <a:t>398+221=619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(без коледжів)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485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</a:rPr>
                        <a:t>6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Присутність у Шанхайському рейтингу, </a:t>
                      </a:r>
                      <a:r>
                        <a:rPr lang="uk-UA" sz="2400" dirty="0" smtClean="0">
                          <a:effectLst/>
                        </a:rPr>
                        <a:t>топ-800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50 закладів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-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508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</a:rPr>
                        <a:t>7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</a:rPr>
                        <a:t>Найвище місце за Шанхайським рейтингом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smtClean="0">
                          <a:effectLst/>
                        </a:rPr>
                        <a:t>3-те </a:t>
                      </a:r>
                      <a:r>
                        <a:rPr lang="uk-UA" sz="2400">
                          <a:effectLst/>
                        </a:rPr>
                        <a:t>місце</a:t>
                      </a:r>
                      <a:endParaRPr lang="ru-RU" sz="24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err="1">
                          <a:effectLst/>
                        </a:rPr>
                        <a:t>Ун</a:t>
                      </a:r>
                      <a:r>
                        <a:rPr lang="uk-UA" sz="2400" dirty="0">
                          <a:effectLst/>
                        </a:rPr>
                        <a:t>. Кембриджа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-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1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324528" cy="548680"/>
          </a:xfrm>
        </p:spPr>
        <p:txBody>
          <a:bodyPr>
            <a:normAutofit fontScale="90000"/>
          </a:bodyPr>
          <a:lstStyle/>
          <a:p>
            <a:r>
              <a:rPr lang="uk-UA" sz="3600" b="1" dirty="0"/>
              <a:t> </a:t>
            </a:r>
            <a:r>
              <a:rPr lang="uk-UA" sz="3200" b="1" dirty="0" smtClean="0">
                <a:solidFill>
                  <a:srgbClr val="0070C0"/>
                </a:solidFill>
              </a:rPr>
              <a:t>Порівняння ефективності сумірних за ресурсами країн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5</a:t>
            </a:fld>
            <a:endParaRPr lang="ru-RU"/>
          </a:p>
        </p:txBody>
      </p:sp>
      <p:graphicFrame>
        <p:nvGraphicFramePr>
          <p:cNvPr id="6" name="Місце для вмісту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6214782"/>
              </p:ext>
            </p:extLst>
          </p:nvPr>
        </p:nvGraphicFramePr>
        <p:xfrm>
          <a:off x="467544" y="764704"/>
          <a:ext cx="8676457" cy="59909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6117"/>
                <a:gridCol w="5638202"/>
                <a:gridCol w="1634766"/>
                <a:gridCol w="1037372"/>
              </a:tblGrid>
              <a:tr h="6400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№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Характеристика країни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Сполучене Королівство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Україна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03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effectLst/>
                        </a:rPr>
                        <a:t>1</a:t>
                      </a:r>
                      <a:endParaRPr lang="ru-RU" sz="20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effectLst/>
                        </a:rPr>
                        <a:t>2</a:t>
                      </a:r>
                      <a:endParaRPr lang="ru-RU" sz="20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effectLst/>
                        </a:rPr>
                        <a:t>3</a:t>
                      </a:r>
                      <a:endParaRPr lang="ru-RU" sz="20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effectLst/>
                        </a:rPr>
                        <a:t>4</a:t>
                      </a:r>
                      <a:endParaRPr lang="ru-RU" sz="20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83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smtClean="0">
                          <a:effectLst/>
                        </a:rPr>
                        <a:t>Системне </a:t>
                      </a:r>
                      <a:r>
                        <a:rPr lang="uk-UA" sz="2000" b="1" dirty="0" err="1" smtClean="0">
                          <a:effectLst/>
                        </a:rPr>
                        <a:t>послуговування</a:t>
                      </a:r>
                      <a:r>
                        <a:rPr lang="uk-UA" sz="2000" b="1" dirty="0" smtClean="0">
                          <a:effectLst/>
                        </a:rPr>
                        <a:t> рейтингами </a:t>
                      </a:r>
                      <a:r>
                        <a:rPr lang="uk-UA" sz="2000" b="1" dirty="0">
                          <a:effectLst/>
                        </a:rPr>
                        <a:t>(«Шанхайський», «</a:t>
                      </a:r>
                      <a:r>
                        <a:rPr lang="uk-UA" sz="2000" b="1" dirty="0" err="1">
                          <a:effectLst/>
                        </a:rPr>
                        <a:t>Таймс</a:t>
                      </a:r>
                      <a:r>
                        <a:rPr lang="uk-UA" sz="2000" b="1" dirty="0">
                          <a:effectLst/>
                        </a:rPr>
                        <a:t>», «</a:t>
                      </a:r>
                      <a:r>
                        <a:rPr lang="uk-UA" sz="2000" b="1" dirty="0" err="1">
                          <a:effectLst/>
                        </a:rPr>
                        <a:t>К’юЕс</a:t>
                      </a:r>
                      <a:r>
                        <a:rPr lang="uk-UA" sz="2000" b="1" dirty="0" smtClean="0">
                          <a:effectLst/>
                        </a:rPr>
                        <a:t>) в освітній політиці та врядуванні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Так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Ні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697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У </a:t>
                      </a:r>
                      <a:r>
                        <a:rPr lang="uk-UA" sz="2000" b="1" dirty="0" smtClean="0">
                          <a:effectLst/>
                        </a:rPr>
                        <a:t>5-ть </a:t>
                      </a:r>
                      <a:r>
                        <a:rPr lang="uk-UA" sz="2000" b="1" dirty="0">
                          <a:effectLst/>
                        </a:rPr>
                        <a:t>найкращих університетів нормативно спрямовується 30 % фінансування </a:t>
                      </a:r>
                      <a:r>
                        <a:rPr lang="en-US" sz="2000" b="1" dirty="0">
                          <a:effectLst/>
                        </a:rPr>
                        <a:t>R</a:t>
                      </a:r>
                      <a:r>
                        <a:rPr lang="uk-UA" sz="2000" b="1" dirty="0">
                          <a:effectLst/>
                        </a:rPr>
                        <a:t>&amp;</a:t>
                      </a:r>
                      <a:r>
                        <a:rPr lang="en-US" sz="2000" b="1" dirty="0">
                          <a:effectLst/>
                        </a:rPr>
                        <a:t>D </a:t>
                      </a:r>
                      <a:r>
                        <a:rPr lang="uk-UA" sz="2000" b="1" dirty="0">
                          <a:effectLst/>
                        </a:rPr>
                        <a:t>у вищій освіті </a:t>
                      </a:r>
                      <a:r>
                        <a:rPr lang="uk-UA" sz="2000" b="1" dirty="0" smtClean="0">
                          <a:effectLst/>
                        </a:rPr>
                        <a:t> </a:t>
                      </a:r>
                      <a:r>
                        <a:rPr lang="uk-UA" sz="2000" b="1" i="0" dirty="0" smtClean="0">
                          <a:effectLst/>
                        </a:rPr>
                        <a:t>(Стівен Адам,</a:t>
                      </a:r>
                      <a:r>
                        <a:rPr lang="uk-UA" sz="2000" b="1" i="0" baseline="0" dirty="0" smtClean="0">
                          <a:effectLst/>
                        </a:rPr>
                        <a:t> експерт Ради Європи, ЄФП)</a:t>
                      </a:r>
                      <a:endParaRPr lang="ru-RU" sz="2000" b="1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Так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Ні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40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</a:rPr>
                        <a:t>Бажання країни точно знати найкращі, посередні та слабкі університети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Так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Ні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2993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Запровадження додаткових національних </a:t>
                      </a:r>
                      <a:r>
                        <a:rPr lang="uk-UA" sz="2000" b="1" dirty="0" err="1">
                          <a:effectLst/>
                        </a:rPr>
                        <a:t>квазірейтингів</a:t>
                      </a:r>
                      <a:r>
                        <a:rPr lang="uk-UA" sz="2000" b="1" dirty="0">
                          <a:effectLst/>
                        </a:rPr>
                        <a:t> – </a:t>
                      </a:r>
                      <a:r>
                        <a:rPr lang="uk-UA" sz="2000" b="1" dirty="0" smtClean="0">
                          <a:effectLst/>
                        </a:rPr>
                        <a:t>рамок </a:t>
                      </a:r>
                      <a:r>
                        <a:rPr lang="uk-UA" sz="2000" b="1" dirty="0">
                          <a:effectLst/>
                        </a:rPr>
                        <a:t>досконалих досліджень і викладання </a:t>
                      </a:r>
                      <a:r>
                        <a:rPr lang="en-US" sz="2000" b="1" dirty="0">
                          <a:effectLst/>
                        </a:rPr>
                        <a:t>REF </a:t>
                      </a:r>
                      <a:r>
                        <a:rPr lang="uk-UA" sz="2000" b="1" dirty="0">
                          <a:effectLst/>
                        </a:rPr>
                        <a:t>і </a:t>
                      </a:r>
                      <a:r>
                        <a:rPr lang="en-US" sz="2000" b="1" dirty="0">
                          <a:effectLst/>
                        </a:rPr>
                        <a:t>TEF</a:t>
                      </a:r>
                      <a:r>
                        <a:rPr lang="uk-UA" sz="2000" b="1" dirty="0">
                          <a:effectLst/>
                        </a:rPr>
                        <a:t> (золоті</a:t>
                      </a:r>
                      <a:r>
                        <a:rPr lang="uk-UA" sz="2000" b="1">
                          <a:effectLst/>
                        </a:rPr>
                        <a:t>, </a:t>
                      </a:r>
                      <a:r>
                        <a:rPr lang="uk-UA" sz="2000" b="1" smtClean="0">
                          <a:effectLst/>
                        </a:rPr>
                        <a:t>срібні, </a:t>
                      </a:r>
                      <a:r>
                        <a:rPr lang="uk-UA" sz="2000" b="1">
                          <a:effectLst/>
                        </a:rPr>
                        <a:t>бронзові </a:t>
                      </a:r>
                      <a:r>
                        <a:rPr lang="uk-UA" sz="2000" b="1" smtClean="0">
                          <a:effectLst/>
                        </a:rPr>
                        <a:t>медалі та без медалей)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Так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Ні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01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Наявність</a:t>
                      </a:r>
                      <a:r>
                        <a:rPr lang="uk-UA" sz="20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асоціації провідних університетів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(Сполучене Королівство – </a:t>
                      </a:r>
                      <a:r>
                        <a:rPr lang="uk-UA" sz="2000" b="1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Расселська</a:t>
                      </a:r>
                      <a:r>
                        <a:rPr lang="uk-UA" sz="20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група (24)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Так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2/3</a:t>
                      </a:r>
                      <a:r>
                        <a:rPr lang="en-US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R&amp;D</a:t>
                      </a:r>
                      <a:r>
                        <a:rPr lang="uk-UA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у ВО</a:t>
                      </a:r>
                      <a:r>
                        <a:rPr lang="uk-UA" sz="20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Ні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83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312" y="2332"/>
            <a:ext cx="8100392" cy="834380"/>
          </a:xfrm>
        </p:spPr>
        <p:txBody>
          <a:bodyPr>
            <a:noAutofit/>
          </a:bodyPr>
          <a:lstStyle/>
          <a:p>
            <a:pPr algn="ctr"/>
            <a:r>
              <a:rPr lang="uk-UA" sz="3000" b="1" dirty="0"/>
              <a:t> </a:t>
            </a:r>
            <a:r>
              <a:rPr lang="uk-UA" sz="3000" b="1" dirty="0" err="1" smtClean="0">
                <a:solidFill>
                  <a:srgbClr val="0070C0"/>
                </a:solidFill>
              </a:rPr>
              <a:t>Рейтингування</a:t>
            </a:r>
            <a:r>
              <a:rPr lang="uk-UA" sz="3000" b="1" dirty="0" smtClean="0">
                <a:solidFill>
                  <a:srgbClr val="0070C0"/>
                </a:solidFill>
              </a:rPr>
              <a:t> міжнародних рейтингів</a:t>
            </a:r>
            <a:br>
              <a:rPr lang="uk-UA" sz="3000" b="1" dirty="0" smtClean="0">
                <a:solidFill>
                  <a:srgbClr val="0070C0"/>
                </a:solidFill>
              </a:rPr>
            </a:br>
            <a:r>
              <a:rPr lang="uk-UA" sz="3000" b="1" dirty="0" smtClean="0">
                <a:solidFill>
                  <a:srgbClr val="0070C0"/>
                </a:solidFill>
              </a:rPr>
              <a:t>(чому Шанхайський рейтинг?)</a:t>
            </a:r>
            <a:endParaRPr lang="ru-RU" sz="3000" b="1" dirty="0">
              <a:solidFill>
                <a:srgbClr val="0070C0"/>
              </a:solidFill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6</a:t>
            </a:fld>
            <a:endParaRPr lang="ru-RU"/>
          </a:p>
        </p:txBody>
      </p:sp>
      <p:graphicFrame>
        <p:nvGraphicFramePr>
          <p:cNvPr id="5" name="Місце для вмісту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679903"/>
              </p:ext>
            </p:extLst>
          </p:nvPr>
        </p:nvGraphicFramePr>
        <p:xfrm>
          <a:off x="1259632" y="908720"/>
          <a:ext cx="7632848" cy="5915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732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2448272" cy="6120680"/>
          </a:xfrm>
        </p:spPr>
        <p:txBody>
          <a:bodyPr>
            <a:noAutofit/>
          </a:bodyPr>
          <a:lstStyle/>
          <a:p>
            <a:pPr algn="ctr"/>
            <a:r>
              <a:rPr lang="uk-UA" sz="2800" b="1" u="sng" dirty="0" smtClean="0">
                <a:solidFill>
                  <a:srgbClr val="0070C0"/>
                </a:solidFill>
              </a:rPr>
              <a:t>Стандарти</a:t>
            </a:r>
            <a:r>
              <a:rPr lang="uk-UA" sz="2800" b="1" dirty="0" smtClean="0">
                <a:solidFill>
                  <a:srgbClr val="0070C0"/>
                </a:solidFill>
              </a:rPr>
              <a:t> (убезпечення)</a:t>
            </a:r>
            <a:br>
              <a:rPr lang="uk-UA" sz="2800" b="1" dirty="0" smtClean="0">
                <a:solidFill>
                  <a:srgbClr val="0070C0"/>
                </a:solidFill>
              </a:rPr>
            </a:br>
            <a:r>
              <a:rPr lang="uk-UA" sz="2800" b="1" dirty="0" smtClean="0">
                <a:solidFill>
                  <a:srgbClr val="0070C0"/>
                </a:solidFill>
              </a:rPr>
              <a:t>і</a:t>
            </a:r>
            <a:br>
              <a:rPr lang="uk-UA" sz="2800" b="1" dirty="0" smtClean="0">
                <a:solidFill>
                  <a:srgbClr val="0070C0"/>
                </a:solidFill>
              </a:rPr>
            </a:br>
            <a:r>
              <a:rPr lang="uk-UA" sz="2800" b="1" u="sng" dirty="0" smtClean="0">
                <a:solidFill>
                  <a:srgbClr val="0070C0"/>
                </a:solidFill>
              </a:rPr>
              <a:t>рейтинги</a:t>
            </a:r>
            <a:r>
              <a:rPr lang="uk-UA" sz="2800" b="1" dirty="0" smtClean="0">
                <a:solidFill>
                  <a:srgbClr val="0070C0"/>
                </a:solidFill>
              </a:rPr>
              <a:t> (розвиток)</a:t>
            </a:r>
            <a:br>
              <a:rPr lang="uk-UA" sz="2800" b="1" dirty="0" smtClean="0">
                <a:solidFill>
                  <a:srgbClr val="0070C0"/>
                </a:solidFill>
              </a:rPr>
            </a:br>
            <a:r>
              <a:rPr lang="uk-UA" sz="2800" b="1" dirty="0" smtClean="0">
                <a:solidFill>
                  <a:srgbClr val="0070C0"/>
                </a:solidFill>
              </a:rPr>
              <a:t>вищої освіти</a:t>
            </a:r>
            <a:br>
              <a:rPr lang="uk-UA" sz="2800" b="1" dirty="0" smtClean="0">
                <a:solidFill>
                  <a:srgbClr val="0070C0"/>
                </a:solidFill>
              </a:rPr>
            </a:br>
            <a:r>
              <a:rPr lang="uk-UA" sz="2800" b="1" dirty="0">
                <a:solidFill>
                  <a:srgbClr val="0070C0"/>
                </a:solidFill>
              </a:rPr>
              <a:t/>
            </a:r>
            <a:br>
              <a:rPr lang="uk-UA" sz="2800" b="1" dirty="0">
                <a:solidFill>
                  <a:srgbClr val="0070C0"/>
                </a:solidFill>
              </a:rPr>
            </a:br>
            <a:r>
              <a:rPr lang="uk-UA" sz="2400" b="1" u="sng" dirty="0" smtClean="0">
                <a:solidFill>
                  <a:srgbClr val="0070C0"/>
                </a:solidFill>
              </a:rPr>
              <a:t>Низькоукладна</a:t>
            </a:r>
            <a:r>
              <a:rPr lang="uk-UA" sz="2400" b="1" dirty="0" smtClean="0">
                <a:solidFill>
                  <a:srgbClr val="0070C0"/>
                </a:solidFill>
              </a:rPr>
              <a:t/>
            </a:r>
            <a:br>
              <a:rPr lang="uk-UA" sz="2400" b="1" dirty="0" smtClean="0">
                <a:solidFill>
                  <a:srgbClr val="0070C0"/>
                </a:solidFill>
              </a:rPr>
            </a:br>
            <a:r>
              <a:rPr lang="uk-UA" sz="2400" b="1" dirty="0" smtClean="0">
                <a:solidFill>
                  <a:srgbClr val="0070C0"/>
                </a:solidFill>
              </a:rPr>
              <a:t>і</a:t>
            </a:r>
            <a:br>
              <a:rPr lang="uk-UA" sz="2400" b="1" dirty="0" smtClean="0">
                <a:solidFill>
                  <a:srgbClr val="0070C0"/>
                </a:solidFill>
              </a:rPr>
            </a:br>
            <a:r>
              <a:rPr lang="uk-UA" sz="2400" b="1" u="sng" dirty="0" smtClean="0">
                <a:solidFill>
                  <a:srgbClr val="0070C0"/>
                </a:solidFill>
              </a:rPr>
              <a:t>високоукладна</a:t>
            </a:r>
            <a:r>
              <a:rPr lang="uk-UA" sz="2400" b="1" dirty="0" smtClean="0">
                <a:solidFill>
                  <a:srgbClr val="0070C0"/>
                </a:solidFill>
              </a:rPr>
              <a:t/>
            </a:r>
            <a:br>
              <a:rPr lang="uk-UA" sz="2400" b="1" dirty="0" smtClean="0">
                <a:solidFill>
                  <a:srgbClr val="0070C0"/>
                </a:solidFill>
              </a:rPr>
            </a:br>
            <a:r>
              <a:rPr lang="uk-UA" sz="2400" b="1" dirty="0" smtClean="0">
                <a:solidFill>
                  <a:srgbClr val="0070C0"/>
                </a:solidFill>
              </a:rPr>
              <a:t>вища освіта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7</a:t>
            </a:fld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0"/>
            <a:ext cx="572412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60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9178"/>
            <a:ext cx="8180792" cy="89954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solidFill>
                  <a:srgbClr val="0070C0"/>
                </a:solidFill>
              </a:rPr>
              <a:t>Стандартизація (убезпечення)</a:t>
            </a:r>
            <a:r>
              <a:rPr lang="uk-UA" sz="3600" b="1" dirty="0" smtClean="0"/>
              <a:t> </a:t>
            </a:r>
            <a:r>
              <a:rPr lang="uk-UA" sz="3600" b="1" dirty="0" smtClean="0">
                <a:solidFill>
                  <a:srgbClr val="0070C0"/>
                </a:solidFill>
              </a:rPr>
              <a:t>вищої освіти</a:t>
            </a:r>
            <a:br>
              <a:rPr lang="uk-UA" sz="3600" b="1" dirty="0" smtClean="0">
                <a:solidFill>
                  <a:srgbClr val="0070C0"/>
                </a:solidFill>
              </a:rPr>
            </a:br>
            <a:r>
              <a:rPr lang="uk-UA" sz="3600" b="1" dirty="0" smtClean="0">
                <a:solidFill>
                  <a:srgbClr val="0070C0"/>
                </a:solidFill>
              </a:rPr>
              <a:t>(</a:t>
            </a:r>
            <a:r>
              <a:rPr lang="uk-UA" sz="3600" b="1" dirty="0" err="1" smtClean="0">
                <a:solidFill>
                  <a:srgbClr val="0070C0"/>
                </a:solidFill>
              </a:rPr>
              <a:t>низькоукладна</a:t>
            </a:r>
            <a:r>
              <a:rPr lang="uk-UA" sz="3600" b="1" dirty="0" smtClean="0">
                <a:solidFill>
                  <a:srgbClr val="0070C0"/>
                </a:solidFill>
              </a:rPr>
              <a:t> вища освіта)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0" y="6309320"/>
            <a:ext cx="9154779" cy="540132"/>
          </a:xfrm>
          <a:solidFill>
            <a:schemeClr val="bg2"/>
          </a:solidFill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uk-UA" sz="1800" b="1" dirty="0"/>
              <a:t>Ілюстрація </a:t>
            </a:r>
            <a:r>
              <a:rPr lang="uk-UA" sz="1800" b="1" dirty="0" smtClean="0"/>
              <a:t>Люсьєна </a:t>
            </a:r>
            <a:r>
              <a:rPr lang="uk-UA" sz="1800" b="1" dirty="0" err="1" smtClean="0"/>
              <a:t>Боллаерта</a:t>
            </a:r>
            <a:r>
              <a:rPr lang="uk-UA" sz="1800" b="1" dirty="0" smtClean="0"/>
              <a:t>  (НАПН України, Національний </a:t>
            </a:r>
            <a:r>
              <a:rPr lang="uk-UA" sz="1800" b="1" dirty="0" err="1" smtClean="0"/>
              <a:t>Еразмус+</a:t>
            </a:r>
            <a:r>
              <a:rPr lang="uk-UA" sz="1800" b="1" dirty="0"/>
              <a:t> офіс, 2017 р. </a:t>
            </a:r>
            <a:r>
              <a:rPr lang="uk-UA" sz="1800" b="1" dirty="0" smtClean="0"/>
              <a:t>)</a:t>
            </a:r>
            <a:endParaRPr lang="ru-RU" sz="1800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8</a:t>
            </a:fld>
            <a:endParaRPr lang="ru-RU"/>
          </a:p>
        </p:txBody>
      </p:sp>
      <p:pic>
        <p:nvPicPr>
          <p:cNvPr id="1026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98" y="1196752"/>
            <a:ext cx="8756488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637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8834"/>
            <a:ext cx="2963597" cy="684916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Ранговий розподіл університетів за Шанхайським рейтингом (високоукладна</a:t>
            </a:r>
            <a:r>
              <a:rPr lang="uk-UA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вища освіта).</a:t>
            </a:r>
            <a:b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Національні індекси нобелівських лауреатів:</a:t>
            </a:r>
            <a:br>
              <a:rPr lang="uk-U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4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Сполучене Королівство – 5,7</a:t>
            </a:r>
            <a:r>
              <a:rPr lang="uk-U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(Ун. Кембриджа – 90)</a:t>
            </a:r>
            <a:br>
              <a:rPr lang="uk-U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4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Україна – 0,16 </a:t>
            </a:r>
            <a:r>
              <a:rPr lang="uk-U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(«порочне» коло).</a:t>
            </a:r>
            <a:br>
              <a:rPr lang="uk-U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 зв’язку складності та самостійності в освіті</a:t>
            </a:r>
            <a:endParaRPr lang="ru-RU" sz="2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4F4F-48EE-4F9C-8A4E-3B5A23FC7EFF}" type="slidenum">
              <a:rPr lang="ru-RU" smtClean="0"/>
              <a:t>9</a:t>
            </a:fld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0"/>
            <a:ext cx="48385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353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нцестояння">
  <a:themeElements>
    <a:clrScheme name="Сонцестояння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нцестояння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нцестояння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2373</TotalTime>
  <Words>1244</Words>
  <Application>Microsoft Office PowerPoint</Application>
  <PresentationFormat>Екран (4:3)</PresentationFormat>
  <Paragraphs>269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19</vt:i4>
      </vt:variant>
    </vt:vector>
  </HeadingPairs>
  <TitlesOfParts>
    <vt:vector size="20" baseType="lpstr">
      <vt:lpstr>Сонцестояння</vt:lpstr>
      <vt:lpstr>Світовий досвід для створення національного рейтингу закладів вищої освіти</vt:lpstr>
      <vt:lpstr>Глобальні та національні класифікаційні механізми підвищення ефективності та якості освіти</vt:lpstr>
      <vt:lpstr>Ініціативи НАПН України в контексті глобальних і національних викликів щодо ефективності та якості освіти</vt:lpstr>
      <vt:lpstr> Порівняння ефективності сумірних за ресурсами країн</vt:lpstr>
      <vt:lpstr> Порівняння ефективності сумірних за ресурсами країн</vt:lpstr>
      <vt:lpstr> Рейтингування міжнародних рейтингів (чому Шанхайський рейтинг?)</vt:lpstr>
      <vt:lpstr>Стандарти (убезпечення) і рейтинги (розвиток) вищої освіти  Низькоукладна і високоукладна вища освіта</vt:lpstr>
      <vt:lpstr>Стандартизація (убезпечення) вищої освіти (низькоукладна вища освіта)</vt:lpstr>
      <vt:lpstr>Ранговий розподіл університетів за Шанхайським рейтингом (високоукладна вища освіта).  Національні індекси нобелівських лауреатів: Сполучене Королівство – 5,7 (Ун. Кембриджа – 90) Україна – 0,16 («порочне» коло).  Закон зв’язку складності та самостійності в освіті</vt:lpstr>
      <vt:lpstr>Країни в загальному рейтингу Шанхайський 2017 р.</vt:lpstr>
      <vt:lpstr>Галузева версія Шанхайського рейтингу 2017 р.</vt:lpstr>
      <vt:lpstr>Індикатори загальної та галузевої версій Шанхайського рейтингу 2017 р.</vt:lpstr>
      <vt:lpstr> Переваги Шанхайського рейтингу 2017 р.</vt:lpstr>
      <vt:lpstr>Недостатність стандартів (убезпечення), ліцензування, акредитації, АК</vt:lpstr>
      <vt:lpstr> Асоціація університетів-лідерів (сприяння концентрації університетського потенціалу)</vt:lpstr>
      <vt:lpstr> Законодавче запровадження рейтингу і санкцій для неефективних закладів</vt:lpstr>
      <vt:lpstr>Концептуальні пропозиції щодо створення рейтингу</vt:lpstr>
      <vt:lpstr>Рекомендована література авторів</vt:lpstr>
      <vt:lpstr>Дякуємо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LV</dc:creator>
  <cp:lastModifiedBy>LV</cp:lastModifiedBy>
  <cp:revision>373</cp:revision>
  <cp:lastPrinted>2018-03-13T09:19:21Z</cp:lastPrinted>
  <dcterms:created xsi:type="dcterms:W3CDTF">2014-10-25T16:43:52Z</dcterms:created>
  <dcterms:modified xsi:type="dcterms:W3CDTF">2018-03-21T20:36:45Z</dcterms:modified>
</cp:coreProperties>
</file>