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71" r:id="rId3"/>
    <p:sldId id="447" r:id="rId4"/>
    <p:sldId id="448" r:id="rId5"/>
    <p:sldId id="445" r:id="rId6"/>
    <p:sldId id="446" r:id="rId7"/>
    <p:sldId id="423" r:id="rId8"/>
    <p:sldId id="424" r:id="rId9"/>
    <p:sldId id="434" r:id="rId10"/>
    <p:sldId id="436" r:id="rId11"/>
    <p:sldId id="437" r:id="rId12"/>
    <p:sldId id="438" r:id="rId13"/>
    <p:sldId id="435" r:id="rId14"/>
    <p:sldId id="439" r:id="rId15"/>
    <p:sldId id="413" r:id="rId16"/>
    <p:sldId id="425" r:id="rId17"/>
    <p:sldId id="426" r:id="rId18"/>
    <p:sldId id="422" r:id="rId19"/>
    <p:sldId id="430" r:id="rId20"/>
    <p:sldId id="431" r:id="rId21"/>
    <p:sldId id="415" r:id="rId22"/>
    <p:sldId id="418" r:id="rId23"/>
  </p:sldIdLst>
  <p:sldSz cx="9144000" cy="6858000" type="screen4x3"/>
  <p:notesSz cx="6761163" cy="99425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110" d="100"/>
          <a:sy n="110" d="100"/>
        </p:scale>
        <p:origin x="165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22" y="-77"/>
      </p:cViewPr>
      <p:guideLst>
        <p:guide orient="horz" pos="3131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71CD84-F8F0-4219-876C-944FFE62B33C}" type="datetimeFigureOut">
              <a:rPr lang="ru-RU"/>
              <a:pPr>
                <a:defRPr/>
              </a:pPr>
              <a:t>17.07.2018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F82755-8D76-40F8-BFB6-B65B8252C66C}" type="slidenum">
              <a:rPr lang="ru-RU" altLang="en-US"/>
              <a:pPr/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87465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366A79-5E70-4E53-96AE-2E7A140C1BF4}" type="datetimeFigureOut">
              <a:rPr lang="ru-RU"/>
              <a:pPr>
                <a:defRPr/>
              </a:pPr>
              <a:t>17.07.2018</a:t>
            </a:fld>
            <a:endParaRPr lang="ru-RU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 smtClean="0"/>
              <a:t>Зразок тексту</a:t>
            </a:r>
          </a:p>
          <a:p>
            <a:pPr lvl="1"/>
            <a:r>
              <a:rPr lang="uk-UA" noProof="0" smtClean="0"/>
              <a:t>Другий рівень</a:t>
            </a:r>
          </a:p>
          <a:p>
            <a:pPr lvl="2"/>
            <a:r>
              <a:rPr lang="uk-UA" noProof="0" smtClean="0"/>
              <a:t>Третій рівень</a:t>
            </a:r>
          </a:p>
          <a:p>
            <a:pPr lvl="3"/>
            <a:r>
              <a:rPr lang="uk-UA" noProof="0" smtClean="0"/>
              <a:t>Четвертий рівень</a:t>
            </a:r>
          </a:p>
          <a:p>
            <a:pPr lvl="4"/>
            <a:r>
              <a:rPr lang="uk-UA" noProof="0" smtClean="0"/>
              <a:t>П'ятий рівень</a:t>
            </a:r>
            <a:endParaRPr lang="ru-RU" noProof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C30FFD-9F07-4F25-A996-7D5AEF507035}" type="slidenum">
              <a:rPr lang="ru-RU" altLang="en-US"/>
              <a:pPr/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2081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6628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CD30DD7-FF0F-4751-8A6F-AAF1FE69C7AC}" type="slidenum">
              <a:rPr lang="ru-RU" altLang="en-US"/>
              <a:pPr eaLnBrk="1" hangingPunct="1"/>
              <a:t>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35246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A03859-77D7-439B-9DF7-FAA238C3AF7D}" type="slidenum">
              <a:rPr lang="ru-RU" altLang="en-US"/>
              <a:pPr eaLnBrk="1" hangingPunct="1"/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969357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7BD5A7-972C-4C62-AE72-A668BC5F20D8}" type="slidenum">
              <a:rPr lang="ru-RU" altLang="en-US"/>
              <a:pPr eaLnBrk="1" hangingPunct="1"/>
              <a:t>11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10603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C1CEAB-3926-485C-9185-13ED42ED32D2}" type="slidenum">
              <a:rPr lang="ru-RU" altLang="en-US"/>
              <a:pPr eaLnBrk="1" hangingPunct="1"/>
              <a:t>12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7012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EACA19-D9BC-452B-8915-CA4FED5C5F46}" type="slidenum">
              <a:rPr lang="ru-RU" altLang="en-US"/>
              <a:pPr eaLnBrk="1" hangingPunct="1"/>
              <a:t>13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57633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62BBAE1-F53B-4F88-B70E-14EAD9F66268}" type="slidenum">
              <a:rPr lang="ru-RU" altLang="en-US"/>
              <a:pPr eaLnBrk="1" hangingPunct="1"/>
              <a:t>14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283181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7FC8FD-A07D-4E32-B500-E713F5CFEB33}" type="slidenum">
              <a:rPr lang="ru-RU" altLang="en-US"/>
              <a:pPr eaLnBrk="1" hangingPunct="1"/>
              <a:t>15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92962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61A121E-F1B9-49B6-9687-5DF83129585A}" type="slidenum">
              <a:rPr lang="ru-RU" altLang="en-US"/>
              <a:pPr eaLnBrk="1" hangingPunct="1"/>
              <a:t>16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65087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07C060-43C9-4397-AFF4-8022DEC434AC}" type="slidenum">
              <a:rPr lang="ru-RU" altLang="en-US"/>
              <a:pPr eaLnBrk="1" hangingPunct="1"/>
              <a:t>17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624536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05CE8B-CB68-4966-9641-81612D62B10F}" type="slidenum">
              <a:rPr lang="ru-RU" altLang="en-US"/>
              <a:pPr eaLnBrk="1" hangingPunct="1"/>
              <a:t>18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00197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22A018-4815-401D-874A-225074991E02}" type="slidenum">
              <a:rPr lang="ru-RU" altLang="en-US"/>
              <a:pPr eaLnBrk="1" hangingPunct="1"/>
              <a:t>19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6484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DA8E8B1-35F4-4DC4-AF5E-758228753192}" type="slidenum">
              <a:rPr lang="ru-RU" altLang="en-US"/>
              <a:pPr eaLnBrk="1" hangingPunct="1"/>
              <a:t>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600204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CA059A-8261-4C89-A829-60754E99B106}" type="slidenum">
              <a:rPr lang="ru-RU" altLang="en-US"/>
              <a:pPr eaLnBrk="1" hangingPunct="1"/>
              <a:t>20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265320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8B4CA48-3854-4C8D-9BA4-1A48ED78710E}" type="slidenum">
              <a:rPr lang="ru-RU" altLang="en-US"/>
              <a:pPr eaLnBrk="1" hangingPunct="1"/>
              <a:t>21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22996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BE819F0-BE89-492D-A885-5389E67DC161}" type="slidenum">
              <a:rPr lang="ru-RU" altLang="en-US"/>
              <a:pPr eaLnBrk="1" hangingPunct="1"/>
              <a:t>22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31556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C83257-F4CB-43E7-AE78-E37D13431F43}" type="slidenum">
              <a:rPr lang="ru-RU" altLang="en-US"/>
              <a:pPr eaLnBrk="1" hangingPunct="1"/>
              <a:t>3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768878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6409C05-380F-49F6-B544-382FBCBFE64D}" type="slidenum">
              <a:rPr lang="ru-RU" altLang="en-US"/>
              <a:pPr eaLnBrk="1" hangingPunct="1"/>
              <a:t>4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8637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4748D6-9828-4F47-903C-D8F355EA9FEB}" type="slidenum">
              <a:rPr lang="ru-RU" altLang="en-US"/>
              <a:pPr eaLnBrk="1" hangingPunct="1"/>
              <a:t>5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9064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7F19345-D040-47CE-A2D9-1011F851629C}" type="slidenum">
              <a:rPr lang="ru-RU" altLang="en-US"/>
              <a:pPr eaLnBrk="1" hangingPunct="1"/>
              <a:t>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3015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540D6F7-0279-4C09-98BE-94D7B42A6BA4}" type="slidenum">
              <a:rPr lang="ru-RU" altLang="en-US"/>
              <a:pPr eaLnBrk="1" hangingPunct="1"/>
              <a:t>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038215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867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D02009-1223-4613-8C97-3A4F74676FB6}" type="slidenum">
              <a:rPr lang="ru-RU" altLang="en-US"/>
              <a:pPr eaLnBrk="1" hangingPunct="1"/>
              <a:t>8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32201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en-US" smtClean="0"/>
          </a:p>
        </p:txBody>
      </p:sp>
      <p:sp>
        <p:nvSpPr>
          <p:cNvPr id="29700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DD9B03A-D668-4683-8477-E7549995C66B}" type="slidenum">
              <a:rPr lang="ru-RU" altLang="en-US"/>
              <a:pPr eaLnBrk="1" hangingPunct="1"/>
              <a:t>9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526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603F0-2D16-4B25-BE30-F762C21EF34D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9A579-3227-48AA-A2F6-9F2DAEE7F8A7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06989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91201-B50A-461A-B934-04F536FDB65E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87057-79B1-4987-9C25-760A3D5182CC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224326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5EA8-9345-421B-8ABF-2506F4278DE4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59FDA7-C870-4A86-B9CD-6CB5DA3D2617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66778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4248-8451-4357-8F4B-5A2FD6188446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F6EF4-03BA-437D-9D5F-A3E8EF42C96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7982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6A3FD-DE13-467D-8F33-27E65C234775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5D8A6-D868-44B0-9E6C-AAE98611B248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157794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E3B5A-3011-4B2B-94AD-13DB440B870E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5334DD-BA7A-4FD4-B07B-078C92D6C63C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4196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94322-C9DA-4B86-A85B-AC88F1AEE133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1ECE2-438F-424A-A0E2-8AF565533128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54961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69A43-8353-4451-8B9C-38E00ED0B8C1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8BF5BE-CFB8-4286-98B0-E520F391B5E5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23819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756F2-6894-48B5-9CD5-56B3AF672942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5C1D1-DB06-41B1-9C88-C2A037B2142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55941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F708C-B6B5-4571-84EC-01E8AF29E9DE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B5F04-12B0-45BD-B543-35CAA666D53C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7207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4B42E-04BC-4AE9-AC33-206935666E56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E23A3A-19D6-40F2-938D-E4DA0549EB1B}" type="slidenum">
              <a:rPr lang="uk-UA" altLang="en-US"/>
              <a:pPr/>
              <a:t>‹№›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303127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smtClean="0"/>
              <a:t>Зразок тексту</a:t>
            </a:r>
          </a:p>
          <a:p>
            <a:pPr lvl="1"/>
            <a:r>
              <a:rPr lang="uk-UA" altLang="en-US" smtClean="0"/>
              <a:t>Другий рівень</a:t>
            </a:r>
          </a:p>
          <a:p>
            <a:pPr lvl="2"/>
            <a:r>
              <a:rPr lang="uk-UA" altLang="en-US" smtClean="0"/>
              <a:t>Третій рівень</a:t>
            </a:r>
          </a:p>
          <a:p>
            <a:pPr lvl="3"/>
            <a:r>
              <a:rPr lang="uk-UA" altLang="en-US" smtClean="0"/>
              <a:t>Четвертий рівень</a:t>
            </a:r>
          </a:p>
          <a:p>
            <a:pPr lvl="4"/>
            <a:r>
              <a:rPr lang="uk-UA" altLang="en-US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449D2D-973F-4EA9-97F1-BC7C308DC57F}" type="datetime1">
              <a:rPr lang="uk-UA"/>
              <a:pPr>
                <a:defRPr/>
              </a:pPr>
              <a:t>17.07.2018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6755E8E-001A-48B9-A2E2-EA5C2E10861D}" type="slidenum">
              <a:rPr lang="uk-UA" altLang="en-US"/>
              <a:pPr/>
              <a:t>‹№›</a:t>
            </a:fld>
            <a:endParaRPr lang="uk-U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8788"/>
            <a:ext cx="9144000" cy="4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5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57163"/>
            <a:ext cx="555625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392113" y="749300"/>
            <a:ext cx="8501062" cy="25542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uk-UA" sz="2400" b="1" dirty="0" smtClean="0"/>
              <a:t>Національна академія педагогічних наук України</a:t>
            </a:r>
          </a:p>
          <a:p>
            <a:pPr algn="ctr" eaLnBrk="1" hangingPunct="1">
              <a:defRPr/>
            </a:pPr>
            <a:r>
              <a:rPr lang="uk-UA" sz="2400" b="1" dirty="0" smtClean="0"/>
              <a:t>Інститут вищої освіти</a:t>
            </a:r>
          </a:p>
          <a:p>
            <a:pPr algn="ctr" eaLnBrk="1" hangingPunct="1">
              <a:defRPr/>
            </a:pPr>
            <a:r>
              <a:rPr lang="uk-UA" sz="2400" b="1" dirty="0" smtClean="0"/>
              <a:t>Відділ економіки вищої освіти</a:t>
            </a:r>
          </a:p>
          <a:p>
            <a:pPr algn="ctr" eaLnBrk="1" hangingPunct="1">
              <a:defRPr/>
            </a:pPr>
            <a:endParaRPr lang="uk-UA" sz="2400" b="1" dirty="0" smtClean="0"/>
          </a:p>
          <a:p>
            <a:pPr algn="ctr" eaLnBrk="1" hangingPunct="1">
              <a:defRPr/>
            </a:pPr>
            <a:r>
              <a:rPr lang="uk-UA" altLang="ru-RU" sz="3200" b="1" dirty="0" smtClean="0">
                <a:latin typeface="+mj-lt"/>
              </a:rPr>
              <a:t>НОВА МОДЕЛЬ ЕКОНОМІЧНОЇ ДІЯЛЬНОСТІ  У СФЕРІ ВИЩОЇ ОСВІТИ УКРАЇНИ</a:t>
            </a:r>
            <a:endParaRPr lang="ru-RU" sz="3200" b="1" dirty="0" smtClean="0">
              <a:latin typeface="+mj-lt"/>
            </a:endParaRPr>
          </a:p>
        </p:txBody>
      </p:sp>
      <p:sp>
        <p:nvSpPr>
          <p:cNvPr id="3079" name="TextBox 2"/>
          <p:cNvSpPr txBox="1">
            <a:spLocks noChangeArrowheads="1"/>
          </p:cNvSpPr>
          <p:nvPr/>
        </p:nvSpPr>
        <p:spPr bwMode="auto">
          <a:xfrm>
            <a:off x="827088" y="3933825"/>
            <a:ext cx="7934325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dirty="0">
                <a:cs typeface="Arial" charset="0"/>
              </a:rPr>
              <a:t>Вітренко Ю.М.</a:t>
            </a:r>
            <a:endParaRPr lang="ru-RU" sz="2400" b="1" dirty="0">
              <a:cs typeface="Arial" charset="0"/>
            </a:endParaRPr>
          </a:p>
          <a:p>
            <a:pPr>
              <a:defRPr/>
            </a:pPr>
            <a:r>
              <a:rPr lang="uk-UA" sz="2400" dirty="0">
                <a:cs typeface="Arial" charset="0"/>
              </a:rPr>
              <a:t>кандидат економічних наук, доцент, </a:t>
            </a:r>
          </a:p>
          <a:p>
            <a:pPr>
              <a:defRPr/>
            </a:pPr>
            <a:r>
              <a:rPr lang="uk-UA" sz="2400" dirty="0">
                <a:cs typeface="Arial" charset="0"/>
              </a:rPr>
              <a:t>завідувач відділу економіки вищої освіти, </a:t>
            </a:r>
          </a:p>
          <a:p>
            <a:pPr>
              <a:defRPr/>
            </a:pPr>
            <a:r>
              <a:rPr lang="uk-UA" sz="2400" dirty="0">
                <a:cs typeface="Arial" charset="0"/>
              </a:rPr>
              <a:t>Заслужений економіст України.</a:t>
            </a:r>
          </a:p>
          <a:p>
            <a:pPr>
              <a:defRPr/>
            </a:pPr>
            <a:endParaRPr lang="ru-RU" sz="800" b="1" dirty="0">
              <a:solidFill>
                <a:schemeClr val="accent5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ru-RU" sz="2400" b="1" dirty="0" err="1">
                <a:cs typeface="Arial" charset="0"/>
              </a:rPr>
              <a:t>Київ</a:t>
            </a:r>
            <a:r>
              <a:rPr lang="ru-RU" sz="2400" b="1" dirty="0">
                <a:cs typeface="Arial" charset="0"/>
              </a:rPr>
              <a:t>, 21 </a:t>
            </a:r>
            <a:r>
              <a:rPr lang="ru-RU" sz="2400" b="1" dirty="0" err="1">
                <a:cs typeface="Arial" charset="0"/>
              </a:rPr>
              <a:t>червня</a:t>
            </a:r>
            <a:r>
              <a:rPr lang="ru-RU" sz="2400" b="1" dirty="0">
                <a:cs typeface="Arial" charset="0"/>
              </a:rPr>
              <a:t> 2018 р.</a:t>
            </a:r>
            <a:endParaRPr lang="ru-RU" altLang="ru-RU" sz="2400" b="1" dirty="0">
              <a:cs typeface="Arial" charset="0"/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E250AD-D765-4C3F-9F20-8DAF0ADB7080}" type="slidenum">
              <a:rPr lang="uk-UA" altLang="en-US">
                <a:solidFill>
                  <a:srgbClr val="898989"/>
                </a:solidFill>
              </a:rPr>
              <a:pPr eaLnBrk="1" hangingPunct="1"/>
              <a:t>1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46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ru-RU" sz="2400" b="1"/>
              <a:t>Основні положення НМЕДВО</a:t>
            </a:r>
          </a:p>
          <a:p>
            <a:pPr algn="just" eaLnBrk="1" hangingPunct="1"/>
            <a:r>
              <a:rPr lang="uk-UA" altLang="en-US" sz="2400"/>
              <a:t>      </a:t>
            </a:r>
            <a:r>
              <a:rPr lang="uk-UA" altLang="ru-RU" sz="2000" b="1"/>
              <a:t>Державними замовниками на підготовку фахівців із вищою освітою, наукових, науково-педагогічних кадрів виступають центральні органи виконавчої влади (ЦОВВ), які відповідають за здійснення відповідної державної політики, сформульованої у Положенні про відповідний ЦОВВ, зокрема: Міністерство освіти і науки – за здійснення державної політики у сферах освіти і науки, наукової, науково-технічної та інноваційної діяльності, трансферу (передачі) технологій; Міністерство охорони здоров</a:t>
            </a:r>
            <a:r>
              <a:rPr lang="en-US" altLang="ru-RU" sz="2000" b="1"/>
              <a:t>’</a:t>
            </a:r>
            <a:r>
              <a:rPr lang="uk-UA" altLang="ru-RU" sz="2000" b="1"/>
              <a:t>я – політики у сфері охорони здоров</a:t>
            </a:r>
            <a:r>
              <a:rPr lang="en-US" altLang="ru-RU" sz="2000" b="1"/>
              <a:t>’</a:t>
            </a:r>
            <a:r>
              <a:rPr lang="uk-UA" altLang="ru-RU" sz="2000" b="1"/>
              <a:t>я; Міністерство юстиції – правової політики; Міністерство культури – політики у сфері культури; Міністерство аграрної політики – аграрної політики і т.п. Джерелом оплати послуг </a:t>
            </a:r>
            <a:r>
              <a:rPr lang="uk-UA" altLang="en-US" sz="2000" b="1"/>
              <a:t>у сфері </a:t>
            </a:r>
            <a:r>
              <a:rPr lang="uk-UA" altLang="ru-RU" sz="2000" b="1"/>
              <a:t>вищої освіти на умовах державного замовлення виступає Державний бюджет України.</a:t>
            </a:r>
          </a:p>
          <a:p>
            <a:pPr algn="just" eaLnBrk="1" hangingPunct="1"/>
            <a:r>
              <a:rPr lang="uk-UA" altLang="ru-RU" sz="2000" b="1"/>
              <a:t>       Регіональними замовниками на підготовку фахівців із вищою освітою можуть виступати органи місцевого самоврядування для розв</a:t>
            </a:r>
            <a:r>
              <a:rPr lang="en-US" altLang="ru-RU" sz="2000" b="1"/>
              <a:t>’</a:t>
            </a:r>
            <a:r>
              <a:rPr lang="uk-UA" altLang="ru-RU" sz="2000" b="1"/>
              <a:t>язання проблем, які виникають  на регіональних рівнях у сферах охорони здоров</a:t>
            </a:r>
            <a:r>
              <a:rPr lang="en-US" altLang="ru-RU" sz="2000" b="1"/>
              <a:t>’</a:t>
            </a:r>
            <a:r>
              <a:rPr lang="uk-UA" altLang="ru-RU" sz="2000" b="1"/>
              <a:t>я, освіти, культури, охорони довкілля тощо з оплатою послуг </a:t>
            </a:r>
            <a:r>
              <a:rPr lang="uk-UA" altLang="en-US" sz="2000" b="1"/>
              <a:t>у</a:t>
            </a:r>
            <a:r>
              <a:rPr lang="uk-UA" altLang="en-US" sz="2000"/>
              <a:t> </a:t>
            </a:r>
            <a:r>
              <a:rPr lang="uk-UA" altLang="en-US" sz="2000" b="1"/>
              <a:t>сфері</a:t>
            </a:r>
            <a:r>
              <a:rPr lang="uk-UA" altLang="en-US" sz="2000"/>
              <a:t> </a:t>
            </a:r>
            <a:r>
              <a:rPr lang="uk-UA" altLang="ru-RU" sz="2000" b="1"/>
              <a:t>вищої освіти за рахунок відповідних місцевих бюджетів. </a:t>
            </a:r>
          </a:p>
          <a:p>
            <a:pPr algn="just" eaLnBrk="1" hangingPunct="1"/>
            <a:endParaRPr lang="uk-UA" altLang="en-US" sz="20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9793EE0-02A3-4CB1-8C09-E641CE505337}" type="slidenum">
              <a:rPr lang="uk-UA" altLang="en-US">
                <a:solidFill>
                  <a:srgbClr val="898989"/>
                </a:solidFill>
              </a:rPr>
              <a:pPr eaLnBrk="1" hangingPunct="1"/>
              <a:t>10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ru-RU" sz="2400" b="1"/>
              <a:t>Основні положення НМЕДВО</a:t>
            </a:r>
          </a:p>
          <a:p>
            <a:pPr algn="ctr" eaLnBrk="1" hangingPunct="1"/>
            <a:endParaRPr lang="uk-UA" altLang="ru-RU" sz="800" b="1"/>
          </a:p>
          <a:p>
            <a:pPr algn="ctr" eaLnBrk="1" hangingPunct="1"/>
            <a:endParaRPr lang="uk-UA" altLang="ru-RU" sz="800" b="1"/>
          </a:p>
          <a:p>
            <a:pPr algn="just" eaLnBrk="1" hangingPunct="1"/>
            <a:r>
              <a:rPr lang="uk-UA" altLang="en-US" sz="2200"/>
              <a:t>      </a:t>
            </a:r>
            <a:r>
              <a:rPr lang="uk-UA" altLang="ru-RU" sz="2200" b="1"/>
              <a:t>Закупівлі послуг </a:t>
            </a:r>
            <a:r>
              <a:rPr lang="uk-UA" altLang="en-US" sz="2200" b="1"/>
              <a:t>у сфері </a:t>
            </a:r>
            <a:r>
              <a:rPr lang="uk-UA" altLang="ru-RU" sz="2200" b="1"/>
              <a:t>вищої освіти на умовах державного замовлення здійснюються відповідно до положень Закону України «Про публічні закупівлі» з урахуванням особливостей здійснення процедур публічних закупівель послуг на підготовку фахівців з вищою освітою, наукових, науково-педагогічних кадрів. Предметом закупівлі виступають послуги </a:t>
            </a:r>
            <a:r>
              <a:rPr lang="uk-UA" altLang="en-US" sz="2200" b="1"/>
              <a:t>у сфері </a:t>
            </a:r>
            <a:r>
              <a:rPr lang="uk-UA" altLang="ru-RU" sz="2200" b="1"/>
              <a:t>вищої освіти, які закуповуються замовником в межах єдиної процедури закупівлі, щодо яких учасникам дозволяється подавати тендерні пропозиції або пропозиції на переговорах (у разі застосування переговорної процедури закупівлі). Ціна послуги </a:t>
            </a:r>
            <a:r>
              <a:rPr lang="uk-UA" altLang="en-US" sz="2200" b="1"/>
              <a:t>у сфері </a:t>
            </a:r>
            <a:r>
              <a:rPr lang="uk-UA" altLang="ru-RU" sz="2200" b="1"/>
              <a:t>вищої освіти визначається учасниками у тендерних пропозиціях з урахуванням показників інших критеріїв оцінки за математичною формулою, визначеною замовником у тендерній документації.</a:t>
            </a:r>
          </a:p>
          <a:p>
            <a:pPr algn="just" eaLnBrk="1" hangingPunct="1"/>
            <a:endParaRPr lang="uk-UA" altLang="en-US" sz="22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87A0CCB-3D6E-45DD-B23B-5D936066084D}" type="slidenum">
              <a:rPr lang="uk-UA" altLang="en-US">
                <a:solidFill>
                  <a:srgbClr val="898989"/>
                </a:solidFill>
              </a:rPr>
              <a:pPr eaLnBrk="1" hangingPunct="1"/>
              <a:t>11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61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uk-UA" sz="1400" b="1" dirty="0" smtClean="0"/>
              <a:t>(продовження)</a:t>
            </a:r>
          </a:p>
          <a:p>
            <a:pPr algn="ctr" eaLnBrk="1" hangingPunct="1">
              <a:defRPr/>
            </a:pPr>
            <a:r>
              <a:rPr lang="uk-UA" altLang="ru-RU" sz="2400" b="1" dirty="0" smtClean="0"/>
              <a:t>Основні положення НМЕДВО</a:t>
            </a:r>
          </a:p>
          <a:p>
            <a:pPr algn="ctr" eaLnBrk="1" hangingPunct="1">
              <a:defRPr/>
            </a:pPr>
            <a:endParaRPr lang="uk-UA" altLang="ru-RU" sz="800" b="1" dirty="0" smtClean="0"/>
          </a:p>
          <a:p>
            <a:pPr algn="just" eaLnBrk="1" hangingPunct="1">
              <a:defRPr/>
            </a:pPr>
            <a:r>
              <a:rPr lang="uk-UA" sz="2200" dirty="0" smtClean="0"/>
              <a:t>      </a:t>
            </a:r>
            <a:r>
              <a:rPr lang="uk-UA" altLang="ru-RU" sz="2000" b="1" dirty="0" smtClean="0"/>
              <a:t>Заклади вищої освіти (ЗВО) державної і комунальної форм власності можуть здійснювати економічну діяльність у статусі:</a:t>
            </a:r>
          </a:p>
          <a:p>
            <a:pPr algn="just" eaLnBrk="1" hangingPunct="1">
              <a:defRPr/>
            </a:pPr>
            <a:r>
              <a:rPr lang="uk-UA" altLang="ru-RU" sz="2000" b="1" dirty="0" smtClean="0"/>
              <a:t>- бюджетна установа; </a:t>
            </a:r>
          </a:p>
          <a:p>
            <a:pPr algn="just" eaLnBrk="1" hangingPunct="1">
              <a:defRPr/>
            </a:pPr>
            <a:r>
              <a:rPr lang="uk-UA" altLang="ru-RU" sz="2000" b="1" dirty="0" smtClean="0"/>
              <a:t>- некомерційна організація (НКО) з ринковим виробництвом; </a:t>
            </a:r>
          </a:p>
          <a:p>
            <a:pPr algn="just" eaLnBrk="1" hangingPunct="1">
              <a:defRPr/>
            </a:pPr>
            <a:r>
              <a:rPr lang="uk-UA" altLang="ru-RU" sz="2000" b="1" dirty="0" smtClean="0"/>
              <a:t>- некомерційна організація (НКО) з неринковим виробництвом;</a:t>
            </a:r>
          </a:p>
          <a:p>
            <a:pPr marL="342900" indent="-342900" algn="just" eaLnBrk="1" hangingPunct="1">
              <a:buFontTx/>
              <a:buChar char="-"/>
              <a:defRPr/>
            </a:pPr>
            <a:r>
              <a:rPr lang="uk-UA" altLang="ru-RU" sz="2000" b="1" dirty="0" err="1" smtClean="0"/>
              <a:t>нефінансова</a:t>
            </a:r>
            <a:r>
              <a:rPr lang="uk-UA" altLang="ru-RU" sz="2000" b="1" dirty="0" smtClean="0"/>
              <a:t> корпорація.</a:t>
            </a:r>
          </a:p>
          <a:p>
            <a:pPr algn="just" eaLnBrk="1" hangingPunct="1">
              <a:defRPr/>
            </a:pPr>
            <a:r>
              <a:rPr lang="uk-UA" altLang="ru-RU" i="1" dirty="0" smtClean="0"/>
              <a:t>Коментар:</a:t>
            </a:r>
          </a:p>
          <a:p>
            <a:pPr algn="just" eaLnBrk="1" hangingPunct="1">
              <a:defRPr/>
            </a:pPr>
            <a:r>
              <a:rPr lang="uk-UA" altLang="ru-RU" b="1" dirty="0" smtClean="0"/>
              <a:t>    </a:t>
            </a:r>
            <a:r>
              <a:rPr lang="uk-UA" altLang="ru-RU" i="1" dirty="0" smtClean="0"/>
              <a:t>Статус «бюджетна установа» за визначенням передбачає здійснення економічної діяльності на єдиних принципах Бюджетного кодексу України, </a:t>
            </a:r>
            <a:r>
              <a:rPr lang="uk-UA" altLang="ru-RU" i="1" u="sng" dirty="0" smtClean="0"/>
              <a:t>не може передбачати повної економічної (у тому числі фінансової) автономії.</a:t>
            </a:r>
          </a:p>
          <a:p>
            <a:pPr algn="just" eaLnBrk="1" hangingPunct="1">
              <a:defRPr/>
            </a:pPr>
            <a:r>
              <a:rPr lang="uk-UA" altLang="ru-RU" i="1" dirty="0" smtClean="0"/>
              <a:t>    Статус </a:t>
            </a:r>
            <a:r>
              <a:rPr lang="uk-UA" altLang="ru-RU" i="1" dirty="0"/>
              <a:t>некомерційної організації (НКО) відповідно до концептуальних засад (СНР 2008) передбачає, що  </a:t>
            </a:r>
            <a:r>
              <a:rPr lang="ru-RU" i="1" dirty="0" err="1"/>
              <a:t>любий</a:t>
            </a:r>
            <a:r>
              <a:rPr lang="ru-RU" i="1" dirty="0"/>
              <a:t> </a:t>
            </a:r>
            <a:r>
              <a:rPr lang="ru-RU" i="1" dirty="0" err="1"/>
              <a:t>можливий</a:t>
            </a:r>
            <a:r>
              <a:rPr lang="ru-RU" i="1" dirty="0"/>
              <a:t> </a:t>
            </a:r>
            <a:r>
              <a:rPr lang="ru-RU" i="1" dirty="0" err="1"/>
              <a:t>прибуток</a:t>
            </a:r>
            <a:r>
              <a:rPr lang="ru-RU" i="1" dirty="0"/>
              <a:t>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отримує</a:t>
            </a:r>
            <a:r>
              <a:rPr lang="ru-RU" i="1" dirty="0"/>
              <a:t> у </a:t>
            </a:r>
            <a:r>
              <a:rPr lang="ru-RU" i="1" dirty="0" err="1"/>
              <a:t>результаті</a:t>
            </a:r>
            <a:r>
              <a:rPr lang="ru-RU" i="1" dirty="0"/>
              <a:t> </a:t>
            </a:r>
            <a:r>
              <a:rPr lang="ru-RU" i="1" dirty="0" err="1"/>
              <a:t>виробничої</a:t>
            </a:r>
            <a:r>
              <a:rPr lang="ru-RU" i="1" dirty="0"/>
              <a:t> </a:t>
            </a:r>
            <a:r>
              <a:rPr lang="ru-RU" i="1" dirty="0" err="1"/>
              <a:t>діяльності</a:t>
            </a:r>
            <a:r>
              <a:rPr lang="ru-RU" i="1" dirty="0"/>
              <a:t> ЗВО, </a:t>
            </a:r>
            <a:r>
              <a:rPr lang="ru-RU" i="1" dirty="0" err="1"/>
              <a:t>повністю</a:t>
            </a:r>
            <a:r>
              <a:rPr lang="ru-RU" i="1" dirty="0"/>
              <a:t> </a:t>
            </a:r>
            <a:r>
              <a:rPr lang="ru-RU" i="1" dirty="0" err="1"/>
              <a:t>залишається</a:t>
            </a:r>
            <a:r>
              <a:rPr lang="ru-RU" i="1" dirty="0"/>
              <a:t> у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розпорядженні</a:t>
            </a:r>
            <a:r>
              <a:rPr lang="ru-RU" i="1" dirty="0"/>
              <a:t>, і </a:t>
            </a:r>
            <a:r>
              <a:rPr lang="ru-RU" i="1" dirty="0" err="1"/>
              <a:t>засновники</a:t>
            </a:r>
            <a:r>
              <a:rPr lang="ru-RU" i="1" dirty="0"/>
              <a:t> ЗВО не </a:t>
            </a:r>
            <a:r>
              <a:rPr lang="ru-RU" i="1" dirty="0" err="1"/>
              <a:t>мають</a:t>
            </a:r>
            <a:r>
              <a:rPr lang="ru-RU" i="1" dirty="0"/>
              <a:t> права на долю </a:t>
            </a:r>
            <a:r>
              <a:rPr lang="ru-RU" i="1" dirty="0" err="1"/>
              <a:t>прибутку</a:t>
            </a:r>
            <a:r>
              <a:rPr lang="ru-RU" i="1" dirty="0"/>
              <a:t>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отримують</a:t>
            </a:r>
            <a:r>
              <a:rPr lang="ru-RU" i="1" dirty="0"/>
              <a:t> ЗВО. П</a:t>
            </a:r>
            <a:r>
              <a:rPr lang="uk-UA" i="1" dirty="0" err="1"/>
              <a:t>ри</a:t>
            </a:r>
            <a:r>
              <a:rPr lang="uk-UA" i="1" dirty="0"/>
              <a:t> цьому працівники ЗВО не мають права на частку доходу (прибутку), отриманого від виробничої діяльності ЗВО – увесь можливий доход, прибуток належить закладу вищої освіти.</a:t>
            </a:r>
            <a:endParaRPr lang="uk-UA" altLang="ru-RU" i="1" dirty="0"/>
          </a:p>
          <a:p>
            <a:pPr algn="just" eaLnBrk="1" hangingPunct="1">
              <a:defRPr/>
            </a:pPr>
            <a:r>
              <a:rPr lang="uk-UA" altLang="ru-RU" i="1" dirty="0" smtClean="0"/>
              <a:t>      </a:t>
            </a:r>
            <a:r>
              <a:rPr lang="uk-UA" altLang="ru-RU" i="1" dirty="0"/>
              <a:t>Корпоративне управління у повному розумінні можливе лише у статусах НКО та </a:t>
            </a:r>
            <a:r>
              <a:rPr lang="uk-UA" altLang="ru-RU" i="1" dirty="0" err="1"/>
              <a:t>нефінансової</a:t>
            </a:r>
            <a:r>
              <a:rPr lang="uk-UA" altLang="ru-RU" i="1" dirty="0"/>
              <a:t> </a:t>
            </a:r>
            <a:r>
              <a:rPr lang="uk-UA" altLang="ru-RU" i="1" dirty="0" smtClean="0"/>
              <a:t>корпорації.</a:t>
            </a:r>
          </a:p>
          <a:p>
            <a:pPr algn="just" eaLnBrk="1" hangingPunct="1">
              <a:defRPr/>
            </a:pPr>
            <a:endParaRPr lang="uk-UA" sz="2200" b="1" i="1" dirty="0" smtClean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19E6408-1E29-4F2B-AB9C-A718621FCCB5}" type="slidenum">
              <a:rPr lang="uk-UA" altLang="en-US">
                <a:solidFill>
                  <a:srgbClr val="898989"/>
                </a:solidFill>
              </a:rPr>
              <a:pPr eaLnBrk="1" hangingPunct="1"/>
              <a:t>12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4963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en-US" sz="2000" b="1"/>
              <a:t>Основні правові регулятори, положення яких обумовлюють сутність і особливості НМЕДВО</a:t>
            </a: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Конституція України</a:t>
            </a: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Рішення Конституційного Суду України </a:t>
            </a: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Закон України «Про освіту»</a:t>
            </a:r>
            <a:r>
              <a:rPr lang="uk-UA" altLang="en-US" sz="1400" b="1">
                <a:ea typeface="Batang" pitchFamily="18" charset="-127"/>
              </a:rPr>
              <a:t> </a:t>
            </a:r>
            <a:r>
              <a:rPr lang="ru-RU" altLang="en-US" sz="1400" b="1">
                <a:cs typeface="Times New Roman" panose="02020603050405020304" pitchFamily="18" charset="0"/>
              </a:rPr>
              <a:t>від 05.09.2</a:t>
            </a:r>
            <a:r>
              <a:rPr lang="uk-UA" altLang="en-US" sz="1400" b="1"/>
              <a:t>017 № 2145-</a:t>
            </a:r>
            <a:r>
              <a:rPr lang="en-US" altLang="en-US" sz="1400" b="1"/>
              <a:t>VIII</a:t>
            </a:r>
            <a:r>
              <a:rPr lang="uk-UA" altLang="en-US" sz="1400" b="1">
                <a:cs typeface="Times New Roman" panose="02020603050405020304" pitchFamily="18" charset="0"/>
              </a:rPr>
              <a:t> </a:t>
            </a:r>
            <a:endParaRPr lang="ru-RU" altLang="en-US" sz="1400" b="1">
              <a:cs typeface="Times New Roman" panose="02020603050405020304" pitchFamily="18" charset="0"/>
            </a:endParaRP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Закон України «Про вищу освіту» </a:t>
            </a:r>
            <a:r>
              <a:rPr lang="ru-RU" altLang="en-US" sz="1400" b="1">
                <a:cs typeface="Times New Roman" panose="02020603050405020304" pitchFamily="18" charset="0"/>
              </a:rPr>
              <a:t>від 01.07.2014 № 1556-VII</a:t>
            </a: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/>
              <a:t>Бюджетний кодекс України від 08.07.2010 № 2456-</a:t>
            </a:r>
            <a:r>
              <a:rPr lang="en-US" altLang="en-US" sz="1400" b="1"/>
              <a:t>VI </a:t>
            </a:r>
            <a:r>
              <a:rPr lang="uk-UA" altLang="en-US" sz="1400" b="1"/>
              <a:t> </a:t>
            </a:r>
            <a:endParaRPr lang="ru-RU" altLang="en-US" sz="1400" b="1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Закон України «Про формування та розміщення державного замовлення на підготовку фахівців, наукових, науково-педагогічних та робітничих кадрів, підвищення кваліфікації та перепідготовку кадрів» від 20.11.2012 р. №5499-</a:t>
            </a:r>
            <a:r>
              <a:rPr lang="en-US" altLang="en-US" sz="1400" b="1">
                <a:cs typeface="Times New Roman" panose="02020603050405020304" pitchFamily="18" charset="0"/>
              </a:rPr>
              <a:t>VI </a:t>
            </a:r>
            <a:endParaRPr lang="uk-UA" altLang="en-US" sz="1400" b="1"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Закон України «Про публічні закупівлі»</a:t>
            </a:r>
            <a:r>
              <a:rPr lang="uk-UA" altLang="en-US" sz="1400" b="1">
                <a:ea typeface="Batang" pitchFamily="18" charset="-127"/>
              </a:rPr>
              <a:t> </a:t>
            </a:r>
            <a:r>
              <a:rPr lang="ru-RU" altLang="en-US" sz="1400" b="1">
                <a:cs typeface="Times New Roman" panose="02020603050405020304" pitchFamily="18" charset="0"/>
              </a:rPr>
              <a:t>від 25.12.2015 №922-VIII</a:t>
            </a:r>
            <a:r>
              <a:rPr lang="uk-UA" altLang="en-US" sz="1400" b="1">
                <a:cs typeface="Times New Roman" panose="02020603050405020304" pitchFamily="18" charset="0"/>
              </a:rPr>
              <a:t> </a:t>
            </a:r>
            <a:endParaRPr lang="ru-RU" altLang="en-US" sz="1400" b="1">
              <a:cs typeface="Times New Roman" panose="02020603050405020304" pitchFamily="18" charset="0"/>
            </a:endParaRP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Стратегія реформування системи управління державними фінансами на 2017 – 2020 роки, схвалена розпорядженням КМУ від 08 лютого 2017 р. № 142-р</a:t>
            </a: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Стратегія реформування системи публічних закупівель («дорожня карта»), схвалена розпорядженням КМУ від 24 лютого 2016 р. №175</a:t>
            </a: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Угода </a:t>
            </a:r>
            <a:r>
              <a:rPr lang="uk-UA" altLang="en-US" sz="1400" b="1"/>
              <a:t>про асоціацію між Україною та Європейським Союзом…</a:t>
            </a:r>
            <a:endParaRPr lang="ru-RU" altLang="en-US" sz="1400">
              <a:cs typeface="Times New Roman" panose="02020603050405020304" pitchFamily="18" charset="0"/>
            </a:endParaRP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Система національних рахунків 2008 (СНР 2008) </a:t>
            </a:r>
          </a:p>
          <a:p>
            <a:pPr algn="just" eaLnBrk="1" fontAlgn="ctr" hangingPunct="1">
              <a:buFont typeface="Wingdings" panose="05000000000000000000" pitchFamily="2" charset="2"/>
              <a:buChar char="q"/>
            </a:pPr>
            <a:r>
              <a:rPr lang="uk-UA" altLang="en-US" sz="1400" b="1">
                <a:cs typeface="Times New Roman" panose="02020603050405020304" pitchFamily="18" charset="0"/>
              </a:rPr>
              <a:t>Міжнародні та національні стандартні класифікації: </a:t>
            </a:r>
            <a:r>
              <a:rPr lang="uk-UA" altLang="en-US" sz="1400" b="1"/>
              <a:t>PRODCOM, </a:t>
            </a:r>
            <a:r>
              <a:rPr lang="en-US" altLang="en-US" sz="1400" b="1"/>
              <a:t>NACE, </a:t>
            </a:r>
            <a:r>
              <a:rPr lang="uk-UA" altLang="en-US" sz="1400" b="1"/>
              <a:t>КОП, МСГК, МСКО, КВЕД, ДКПП, НРК, КІСЕ.</a:t>
            </a:r>
          </a:p>
          <a:p>
            <a:pPr algn="just" eaLnBrk="1" fontAlgn="ctr" hangingPunct="1"/>
            <a:r>
              <a:rPr lang="uk-UA" altLang="en-US" sz="2000" b="1">
                <a:solidFill>
                  <a:srgbClr val="7030A0"/>
                </a:solidFill>
              </a:rPr>
              <a:t>   </a:t>
            </a:r>
            <a:r>
              <a:rPr lang="uk-UA" altLang="en-US"/>
              <a:t>Вищезазначений перелік основних правових регуляторів НМЕДВО та окремих їх положень є далеко не повним і дає підстави стверджувати: </a:t>
            </a:r>
          </a:p>
          <a:p>
            <a:pPr algn="ctr" eaLnBrk="1" fontAlgn="ctr" hangingPunct="1"/>
            <a:r>
              <a:rPr lang="uk-UA" altLang="en-US" sz="2100" b="1"/>
              <a:t>економічні відносини у сфері вищої освіти України та економічна діяльність ЗВО регулюється значною кількістю як міжнародних, так і національних нормативно-правових актів, положення яких мають бути максимально узгодженими між собою.</a:t>
            </a:r>
            <a:endParaRPr lang="ru-RU" altLang="en-US" sz="210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A3D887-19CC-4ADA-B448-7259C11F7655}" type="slidenum">
              <a:rPr lang="uk-UA" altLang="en-US">
                <a:solidFill>
                  <a:srgbClr val="898989"/>
                </a:solidFill>
              </a:rPr>
              <a:pPr eaLnBrk="1" hangingPunct="1"/>
              <a:t>13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496300" cy="654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2000" b="1" dirty="0">
                <a:latin typeface="+mn-lt"/>
                <a:cs typeface="Arial" charset="0"/>
              </a:rPr>
              <a:t>Основні терміни і визначення, які пропонується внести до нормативно-правових актів України у </a:t>
            </a:r>
            <a:r>
              <a:rPr lang="uk-UA" sz="2000" b="1" dirty="0" err="1">
                <a:latin typeface="+mn-lt"/>
                <a:cs typeface="Arial" charset="0"/>
              </a:rPr>
              <a:t>зв</a:t>
            </a:r>
            <a:r>
              <a:rPr lang="en-US" sz="2000" b="1" dirty="0">
                <a:latin typeface="+mn-lt"/>
                <a:cs typeface="Arial" charset="0"/>
              </a:rPr>
              <a:t>’</a:t>
            </a:r>
            <a:r>
              <a:rPr lang="uk-UA" sz="2000" b="1" dirty="0" err="1">
                <a:latin typeface="+mn-lt"/>
                <a:cs typeface="Arial" charset="0"/>
              </a:rPr>
              <a:t>язку</a:t>
            </a:r>
            <a:r>
              <a:rPr lang="uk-UA" sz="2000" b="1" dirty="0">
                <a:latin typeface="+mn-lt"/>
                <a:cs typeface="Arial" charset="0"/>
              </a:rPr>
              <a:t> з впровадженням НМЕДВО</a:t>
            </a:r>
          </a:p>
          <a:p>
            <a:pPr algn="ctr">
              <a:defRPr/>
            </a:pPr>
            <a:endParaRPr lang="uk-UA" sz="800" b="1" dirty="0">
              <a:latin typeface="+mn-lt"/>
              <a:cs typeface="Arial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uk-UA" b="1" i="1" dirty="0">
                <a:latin typeface="+mj-lt"/>
              </a:rPr>
              <a:t>· </a:t>
            </a:r>
            <a:r>
              <a:rPr lang="uk-UA" sz="1700" b="1" i="1" dirty="0">
                <a:latin typeface="+mj-lt"/>
              </a:rPr>
              <a:t>Економічні відносини у сфері вищої освіти</a:t>
            </a:r>
            <a:r>
              <a:rPr lang="uk-UA" sz="1700" dirty="0">
                <a:latin typeface="+mj-lt"/>
              </a:rPr>
              <a:t> – відносини людей, як суб’єктів економіки, які вступають між собою у відношення з приводу виробництва, розподілу, обміну продукту економічної діяльності – послуг вищої освіти.</a:t>
            </a:r>
          </a:p>
          <a:p>
            <a:pPr algn="just">
              <a:spcBef>
                <a:spcPts val="0"/>
              </a:spcBef>
              <a:defRPr/>
            </a:pPr>
            <a:r>
              <a:rPr lang="uk-UA" sz="1700" b="1" i="1" dirty="0">
                <a:latin typeface="+mj-lt"/>
              </a:rPr>
              <a:t>· Економічна діяльність у сфері вищої освіти</a:t>
            </a:r>
            <a:r>
              <a:rPr lang="uk-UA" sz="1700" dirty="0">
                <a:latin typeface="+mj-lt"/>
              </a:rPr>
              <a:t> – виробництво і надання послуг вищої освіти відповідно до визначень офіційних міжнародних і національних статистичних класифікацій.</a:t>
            </a:r>
          </a:p>
          <a:p>
            <a:pPr algn="just">
              <a:spcBef>
                <a:spcPts val="0"/>
              </a:spcBef>
              <a:defRPr/>
            </a:pPr>
            <a:r>
              <a:rPr lang="uk-UA" sz="1700" b="1" i="1" dirty="0"/>
              <a:t>· </a:t>
            </a:r>
            <a:r>
              <a:rPr lang="uk-UA" sz="1700" b="1" i="1" dirty="0">
                <a:latin typeface="+mj-lt"/>
              </a:rPr>
              <a:t>Економічна конкуренція у сфері вищої освіти</a:t>
            </a:r>
            <a:r>
              <a:rPr lang="uk-UA" sz="1700" b="1" dirty="0">
                <a:latin typeface="+mj-lt"/>
              </a:rPr>
              <a:t> </a:t>
            </a:r>
            <a:r>
              <a:rPr lang="uk-UA" sz="1700" dirty="0">
                <a:latin typeface="+mj-lt"/>
              </a:rPr>
              <a:t>– змагання між споживачами послуг вищої освіти та змагання між закладами вищої освіти – виробниками послуг вищої освіти щодо здобуття певних економічних вигод завдяки їх власним досягненням.</a:t>
            </a:r>
            <a:endParaRPr lang="ru-RU" sz="1700" dirty="0">
              <a:latin typeface="+mj-lt"/>
            </a:endParaRPr>
          </a:p>
          <a:p>
            <a:pPr algn="just">
              <a:spcBef>
                <a:spcPts val="0"/>
              </a:spcBef>
              <a:defRPr/>
            </a:pPr>
            <a:r>
              <a:rPr lang="uk-UA" sz="1700" b="1" i="1" dirty="0">
                <a:latin typeface="+mj-lt"/>
              </a:rPr>
              <a:t>· Послуга </a:t>
            </a:r>
            <a:r>
              <a:rPr lang="uk-UA" sz="1700" b="1" i="1" dirty="0"/>
              <a:t>у сфері </a:t>
            </a:r>
            <a:r>
              <a:rPr lang="uk-UA" sz="1700" b="1" i="1" dirty="0">
                <a:latin typeface="+mj-lt"/>
              </a:rPr>
              <a:t>вищої освіти як результат економічної діяльності</a:t>
            </a:r>
            <a:r>
              <a:rPr lang="uk-UA" sz="1700" i="1" dirty="0">
                <a:latin typeface="+mj-lt"/>
              </a:rPr>
              <a:t> </a:t>
            </a:r>
            <a:r>
              <a:rPr lang="uk-UA" sz="1700" dirty="0">
                <a:latin typeface="+mj-lt"/>
              </a:rPr>
              <a:t>– це освітня діяльність офіційно зареєстрованих інституціональних одиниць, що вносить зміни в інтелектуальний стан окремої особи, виробляється на замовлення відповідно до державних стандартів вищої освіти та можливих додаткових вимог, сформульованих замовником  у документі  щодо виконання замовлення (договір, угода, контракт тощо), і яка має вартісний вираз.</a:t>
            </a:r>
            <a:endParaRPr lang="ru-RU" sz="1700" dirty="0">
              <a:latin typeface="+mj-lt"/>
            </a:endParaRPr>
          </a:p>
          <a:p>
            <a:pPr algn="just">
              <a:spcBef>
                <a:spcPts val="0"/>
              </a:spcBef>
              <a:defRPr/>
            </a:pPr>
            <a:r>
              <a:rPr lang="uk-UA" sz="1700" b="1" i="1" dirty="0">
                <a:latin typeface="+mj-lt"/>
              </a:rPr>
              <a:t>· Державний стандарт послуги </a:t>
            </a:r>
            <a:r>
              <a:rPr lang="uk-UA" sz="1700" b="1" i="1" dirty="0"/>
              <a:t>у сфері </a:t>
            </a:r>
            <a:r>
              <a:rPr lang="uk-UA" sz="1700" b="1" i="1" dirty="0">
                <a:latin typeface="+mj-lt"/>
              </a:rPr>
              <a:t>вищої освіти</a:t>
            </a:r>
            <a:r>
              <a:rPr lang="uk-UA" sz="1700" dirty="0">
                <a:latin typeface="+mj-lt"/>
              </a:rPr>
              <a:t> – це визначена відповідно до встановленого законом порядку мінімальна сукупність характеристик змін в інтелектуальному стані осіб, які мають відбутися в результаті освітньої діяльності кожного рівня в межах кожної спеціальності вищої освіти, і які є основою разом із стандартами вищої освіти та освітньої діяльності для визначення (розрахунку) її вартості.</a:t>
            </a:r>
          </a:p>
          <a:p>
            <a:pPr algn="ctr">
              <a:defRPr/>
            </a:pPr>
            <a:endParaRPr lang="ru-RU" dirty="0">
              <a:latin typeface="+mj-lt"/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3A1DA11-8038-46C8-B456-C1F7D4DCC726}" type="slidenum">
              <a:rPr lang="uk-UA" altLang="en-US">
                <a:solidFill>
                  <a:srgbClr val="898989"/>
                </a:solidFill>
              </a:rPr>
              <a:pPr eaLnBrk="1" hangingPunct="1"/>
              <a:t>14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51837" cy="601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/>
            <a:r>
              <a:rPr lang="uk-UA" altLang="en-US" sz="2000" b="1"/>
              <a:t>Основні терміни і визначення, які пропонується внести до нормативно-правових актів України у зв</a:t>
            </a:r>
            <a:r>
              <a:rPr lang="en-US" altLang="en-US" sz="2000" b="1"/>
              <a:t>’</a:t>
            </a:r>
            <a:r>
              <a:rPr lang="uk-UA" altLang="en-US" sz="2000" b="1"/>
              <a:t>язку з впровадженням НМЕДВО</a:t>
            </a:r>
          </a:p>
          <a:p>
            <a:pPr algn="ctr"/>
            <a:endParaRPr lang="uk-UA" altLang="en-US" sz="800" b="1"/>
          </a:p>
          <a:p>
            <a:pPr algn="just"/>
            <a:r>
              <a:rPr lang="uk-UA" altLang="en-US" sz="1700" b="1" i="1"/>
              <a:t>· </a:t>
            </a:r>
            <a:r>
              <a:rPr lang="uk-UA" altLang="ru-RU" sz="1700" b="1" i="1">
                <a:cs typeface="Times New Roman" panose="02020603050405020304" pitchFamily="18" charset="0"/>
              </a:rPr>
              <a:t>Якість послуги </a:t>
            </a:r>
            <a:r>
              <a:rPr lang="uk-UA" altLang="en-US" sz="1700" b="1" i="1"/>
              <a:t>у сфері </a:t>
            </a:r>
            <a:r>
              <a:rPr lang="uk-UA" altLang="ru-RU" sz="1700" b="1" i="1">
                <a:cs typeface="Times New Roman" panose="02020603050405020304" pitchFamily="18" charset="0"/>
              </a:rPr>
              <a:t>вищої освіти</a:t>
            </a:r>
            <a:r>
              <a:rPr lang="uk-UA" altLang="ru-RU" sz="1700">
                <a:cs typeface="Times New Roman" panose="02020603050405020304" pitchFamily="18" charset="0"/>
              </a:rPr>
              <a:t> – це відповідність або перевищення мінімальних сукупних характеристик змін в інтелектуальному стані осіб кожного рівня у межах кожної спеціальності вищої освіти, встановлених державним стандартом послуг вищої освіти.</a:t>
            </a:r>
          </a:p>
          <a:p>
            <a:pPr algn="just"/>
            <a:r>
              <a:rPr lang="uk-UA" altLang="en-US" sz="1700" b="1" i="1"/>
              <a:t>· </a:t>
            </a:r>
            <a:r>
              <a:rPr lang="uk-UA" altLang="en-US" sz="1700" b="1" i="1">
                <a:cs typeface="Times New Roman" panose="02020603050405020304" pitchFamily="18" charset="0"/>
              </a:rPr>
              <a:t>Ринок послуг </a:t>
            </a:r>
            <a:r>
              <a:rPr lang="uk-UA" altLang="en-US" sz="1700" b="1" i="1"/>
              <a:t>у сфері </a:t>
            </a:r>
            <a:r>
              <a:rPr lang="uk-UA" altLang="en-US" sz="1700" b="1" i="1">
                <a:cs typeface="Times New Roman" panose="02020603050405020304" pitchFamily="18" charset="0"/>
              </a:rPr>
              <a:t>вищої освіти</a:t>
            </a:r>
            <a:r>
              <a:rPr lang="uk-UA" altLang="en-US" sz="1700">
                <a:cs typeface="Times New Roman" panose="02020603050405020304" pitchFamily="18" charset="0"/>
              </a:rPr>
              <a:t> – це сукупність економічних відносин при купівлі-продажу послуг у сфері вищої освіти, які виникають між здобувачем вищої освіти, замовником (органом державної влади, місцевого самоврядування, корпорацією, некомерційними організаціями тощо, які можуть оплачувати надані послуги у сфері вищої освіти повністю або частково) та виробником послуг у сфері вищої освіти (ЗВО).</a:t>
            </a:r>
          </a:p>
          <a:p>
            <a:pPr algn="just" eaLnBrk="1" hangingPunct="1"/>
            <a:r>
              <a:rPr lang="uk-UA" altLang="en-US" sz="1700" b="1" i="1"/>
              <a:t>· </a:t>
            </a:r>
            <a:r>
              <a:rPr lang="uk-UA" altLang="en-US" sz="1700" b="1" i="1">
                <a:cs typeface="Times New Roman" panose="02020603050405020304" pitchFamily="18" charset="0"/>
              </a:rPr>
              <a:t>Безоплатна вища освіта</a:t>
            </a:r>
            <a:r>
              <a:rPr lang="uk-UA" altLang="en-US" sz="1700" b="1">
                <a:cs typeface="Times New Roman" panose="02020603050405020304" pitchFamily="18" charset="0"/>
              </a:rPr>
              <a:t> </a:t>
            </a:r>
            <a:r>
              <a:rPr lang="uk-UA" altLang="en-US" sz="1700">
                <a:cs typeface="Times New Roman" panose="02020603050405020304" pitchFamily="18" charset="0"/>
              </a:rPr>
              <a:t>– це здобуття фізичною особою вищої освіти на конкурсних умовах з оплатою послуг у сфері вищої освіти за рахунок видатків державного, та/або місцевих бюджетів, коштів господарських та громадських організацій.</a:t>
            </a:r>
            <a:endParaRPr lang="ru-RU" altLang="en-US" sz="1700">
              <a:cs typeface="Times New Roman" panose="02020603050405020304" pitchFamily="18" charset="0"/>
            </a:endParaRPr>
          </a:p>
          <a:p>
            <a:pPr algn="just" eaLnBrk="1" hangingPunct="1"/>
            <a:r>
              <a:rPr lang="uk-UA" altLang="en-US" sz="1700" b="1" i="1"/>
              <a:t>· </a:t>
            </a:r>
            <a:r>
              <a:rPr lang="uk-UA" altLang="en-US" sz="1700" b="1" i="1">
                <a:cs typeface="Times New Roman" panose="02020603050405020304" pitchFamily="18" charset="0"/>
              </a:rPr>
              <a:t>Споживач послуг </a:t>
            </a:r>
            <a:r>
              <a:rPr lang="uk-UA" altLang="en-US" sz="1700" b="1" i="1"/>
              <a:t>у сфері </a:t>
            </a:r>
            <a:r>
              <a:rPr lang="uk-UA" altLang="en-US" sz="1700" b="1" i="1">
                <a:cs typeface="Times New Roman" panose="02020603050405020304" pitchFamily="18" charset="0"/>
              </a:rPr>
              <a:t>вищої освіти</a:t>
            </a:r>
            <a:r>
              <a:rPr lang="uk-UA" altLang="en-US" sz="1700" b="1">
                <a:cs typeface="Times New Roman" panose="02020603050405020304" pitchFamily="18" charset="0"/>
              </a:rPr>
              <a:t> </a:t>
            </a:r>
            <a:r>
              <a:rPr lang="uk-UA" altLang="en-US" sz="1700">
                <a:cs typeface="Times New Roman" panose="02020603050405020304" pitchFamily="18" charset="0"/>
              </a:rPr>
              <a:t>– це фізична особа, яка відповідно до визначених замовником послуг вищої освіти умов виконання замовлення на надання послуг вищої освіти здобуває вищу освіту з оплатою послуг у сфері вищої освіти як за рахунок одного із джерел фінансування (державний бюджет, місцевий бюджет, кошти юридичних чи фізичних осіб, власних коштів), так і за рахунок кількох джерел фінансування. Споживач послуг у сфері вищої освіти може бути одночасно замовником послуг у сфері вищої освіти.</a:t>
            </a:r>
            <a:endParaRPr lang="ru-RU" altLang="en-US" sz="1700">
              <a:cs typeface="Times New Roman" panose="02020603050405020304" pitchFamily="18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A6265F4-C2F8-4986-BB6D-2205F9631C78}" type="slidenum">
              <a:rPr lang="uk-UA" altLang="en-US">
                <a:solidFill>
                  <a:srgbClr val="898989"/>
                </a:solidFill>
              </a:rPr>
              <a:pPr eaLnBrk="1" hangingPunct="1"/>
              <a:t>15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51837" cy="574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/>
            <a:r>
              <a:rPr lang="uk-UA" altLang="en-US" sz="2000" b="1"/>
              <a:t>Основні терміни і визначення, які пропонується внести до нормативно-правових актів України у зв</a:t>
            </a:r>
            <a:r>
              <a:rPr lang="en-US" altLang="en-US" sz="2000" b="1"/>
              <a:t>’</a:t>
            </a:r>
            <a:r>
              <a:rPr lang="uk-UA" altLang="en-US" sz="2000" b="1"/>
              <a:t>язку з впровадженням НМЕДВО</a:t>
            </a:r>
          </a:p>
          <a:p>
            <a:pPr algn="ctr"/>
            <a:endParaRPr lang="uk-UA" altLang="en-US" sz="800" b="1"/>
          </a:p>
          <a:p>
            <a:pPr algn="just" eaLnBrk="1" hangingPunct="1"/>
            <a:r>
              <a:rPr lang="uk-UA" altLang="en-US" b="1" i="1"/>
              <a:t>· </a:t>
            </a:r>
            <a:r>
              <a:rPr lang="uk-UA" altLang="en-US" b="1" i="1">
                <a:cs typeface="Times New Roman" panose="02020603050405020304" pitchFamily="18" charset="0"/>
              </a:rPr>
              <a:t>Замовник послуг у сфері вищої освіти</a:t>
            </a:r>
            <a:r>
              <a:rPr lang="uk-UA" altLang="en-US" b="1">
                <a:cs typeface="Times New Roman" panose="02020603050405020304" pitchFamily="18" charset="0"/>
              </a:rPr>
              <a:t>  </a:t>
            </a:r>
            <a:r>
              <a:rPr lang="uk-UA" altLang="en-US">
                <a:cs typeface="Times New Roman" panose="02020603050405020304" pitchFamily="18" charset="0"/>
              </a:rPr>
              <a:t>– фізична або юридична особа, яка замовляє надання фізичній особі або кільком фізичним особам однієї або кількох послуг у сфері вищої освіти відповідно до визначених у законному порядку державних стандартів послуг у сфері вищої освіти або відповідно до вимог, сформульованих замовником у документі щодо виконання замовлення (договір, угода, контракт).</a:t>
            </a:r>
            <a:endParaRPr lang="ru-RU" altLang="en-US">
              <a:cs typeface="Times New Roman" panose="02020603050405020304" pitchFamily="18" charset="0"/>
            </a:endParaRPr>
          </a:p>
          <a:p>
            <a:pPr algn="just" eaLnBrk="1" hangingPunct="1"/>
            <a:r>
              <a:rPr lang="uk-UA" altLang="en-US" b="1" i="1"/>
              <a:t>· </a:t>
            </a:r>
            <a:r>
              <a:rPr lang="uk-UA" altLang="en-US" b="1" i="1">
                <a:cs typeface="Times New Roman" panose="02020603050405020304" pitchFamily="18" charset="0"/>
              </a:rPr>
              <a:t>Виробник послуг </a:t>
            </a:r>
            <a:r>
              <a:rPr lang="uk-UA" altLang="en-US" b="1" i="1"/>
              <a:t>у сфері </a:t>
            </a:r>
            <a:r>
              <a:rPr lang="uk-UA" altLang="en-US" b="1" i="1">
                <a:cs typeface="Times New Roman" panose="02020603050405020304" pitchFamily="18" charset="0"/>
              </a:rPr>
              <a:t>вищої освіти (ЗВО) як суб’єкт економічної (господарської) діяльності</a:t>
            </a:r>
            <a:r>
              <a:rPr lang="uk-UA" altLang="en-US" b="1">
                <a:cs typeface="Times New Roman" panose="02020603050405020304" pitchFamily="18" charset="0"/>
              </a:rPr>
              <a:t> </a:t>
            </a:r>
            <a:r>
              <a:rPr lang="uk-UA" altLang="en-US">
                <a:cs typeface="Times New Roman" panose="02020603050405020304" pitchFamily="18" charset="0"/>
              </a:rPr>
              <a:t>– це інституціональна одиниця, основною метою якої є виробництво і надання послуг у сфері вищої освіти  відповідно до визначених у законному порядку державних стандартів послуг у сфері вищої освіти та можливих додаткових  вимог, сформульованих замовником у документі щодо виконання замовлення (договір, угода, контракт) та яка зареєстрована у законному порядку.</a:t>
            </a:r>
          </a:p>
          <a:p>
            <a:pPr algn="just" eaLnBrk="1" hangingPunct="1"/>
            <a:r>
              <a:rPr lang="uk-UA" altLang="en-US" b="1" i="1"/>
              <a:t>· З</a:t>
            </a:r>
            <a:r>
              <a:rPr lang="uk-UA" altLang="en-US" b="1" i="1">
                <a:cs typeface="Times New Roman" panose="02020603050405020304" pitchFamily="18" charset="0"/>
              </a:rPr>
              <a:t>аклад вищої освіти як некомерційна організація (НКО) </a:t>
            </a:r>
            <a:r>
              <a:rPr lang="uk-UA" altLang="en-US">
                <a:cs typeface="Times New Roman" panose="02020603050405020304" pitchFamily="18" charset="0"/>
              </a:rPr>
              <a:t>– це юридична особа, інституційна одиниця, яка створюється з метою виробництва послуг у сфері вищої освіти, чий статус не дозволяє їм бути джерелом доходу, прибутку або іншої фінансової вигоди для одиниць, які їх засновують, контролюють або фінансують.</a:t>
            </a:r>
          </a:p>
          <a:p>
            <a:pPr algn="just"/>
            <a:endParaRPr lang="ru-RU" altLang="en-US" sz="1700">
              <a:cs typeface="Times New Roman" panose="02020603050405020304" pitchFamily="18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7A0AD8-31AD-4234-A42A-8DC5C5C98BF1}" type="slidenum">
              <a:rPr lang="uk-UA" altLang="en-US">
                <a:solidFill>
                  <a:srgbClr val="898989"/>
                </a:solidFill>
              </a:rPr>
              <a:pPr eaLnBrk="1" hangingPunct="1"/>
              <a:t>16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51837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defRPr/>
            </a:pPr>
            <a:r>
              <a:rPr lang="uk-UA" sz="1400" b="1" dirty="0" smtClean="0"/>
              <a:t>(продовження)</a:t>
            </a:r>
          </a:p>
          <a:p>
            <a:pPr algn="ctr">
              <a:defRPr/>
            </a:pPr>
            <a:r>
              <a:rPr lang="uk-UA" sz="2000" b="1" dirty="0">
                <a:cs typeface="Arial" charset="0"/>
              </a:rPr>
              <a:t>Основні терміни і визначення, які пропонується внести до нормативно-правових актів України у </a:t>
            </a:r>
            <a:r>
              <a:rPr lang="uk-UA" sz="2000" b="1" dirty="0" err="1">
                <a:cs typeface="Arial" charset="0"/>
              </a:rPr>
              <a:t>зв</a:t>
            </a:r>
            <a:r>
              <a:rPr lang="en-US" sz="2000" b="1" dirty="0">
                <a:cs typeface="Arial" charset="0"/>
              </a:rPr>
              <a:t>’</a:t>
            </a:r>
            <a:r>
              <a:rPr lang="uk-UA" sz="2000" b="1" dirty="0" err="1">
                <a:cs typeface="Arial" charset="0"/>
              </a:rPr>
              <a:t>язку</a:t>
            </a:r>
            <a:r>
              <a:rPr lang="uk-UA" sz="2000" b="1" dirty="0">
                <a:cs typeface="Arial" charset="0"/>
              </a:rPr>
              <a:t> з впровадженням НМЕДВО</a:t>
            </a:r>
          </a:p>
          <a:p>
            <a:pPr algn="ctr">
              <a:defRPr/>
            </a:pPr>
            <a:endParaRPr lang="uk-UA" sz="800" b="1" dirty="0">
              <a:latin typeface="+mn-lt"/>
              <a:cs typeface="Arial" charset="0"/>
            </a:endParaRPr>
          </a:p>
          <a:p>
            <a:pPr algn="just" eaLnBrk="1" hangingPunct="1">
              <a:defRPr/>
            </a:pPr>
            <a:r>
              <a:rPr lang="uk-UA" b="1" i="1" dirty="0" smtClean="0">
                <a:latin typeface="+mn-lt"/>
                <a:cs typeface="Arial" charset="0"/>
              </a:rPr>
              <a:t>· Заклад вищої освіти як некомерційна організація (НКО) з ринковим виробництвом</a:t>
            </a:r>
            <a:r>
              <a:rPr lang="uk-UA" b="1" dirty="0" smtClean="0">
                <a:latin typeface="+mn-lt"/>
                <a:cs typeface="Arial" charset="0"/>
              </a:rPr>
              <a:t> </a:t>
            </a:r>
            <a:r>
              <a:rPr lang="uk-UA" dirty="0" smtClean="0">
                <a:latin typeface="+mn-lt"/>
                <a:cs typeface="Arial" charset="0"/>
              </a:rPr>
              <a:t>– це юридична особа, інституційна одиниця, яка створюється з метою виробництва послуг у сфері вищої освіти, і яка отримує платежі що відображають їх затрати на виробництво і які достатньо високі, щоб суттєво впливати на попит на їх послуги.</a:t>
            </a:r>
          </a:p>
          <a:p>
            <a:pPr algn="just" eaLnBrk="1" hangingPunct="1">
              <a:defRPr/>
            </a:pPr>
            <a:r>
              <a:rPr lang="uk-UA" b="1" i="1" dirty="0" smtClean="0">
                <a:latin typeface="+mn-lt"/>
                <a:cs typeface="Arial" charset="0"/>
              </a:rPr>
              <a:t>· Заклад вищої освіти як некомерційна організація (НКО) з неринковим виробництвом</a:t>
            </a:r>
            <a:r>
              <a:rPr lang="uk-UA" b="1" dirty="0" smtClean="0">
                <a:latin typeface="+mn-lt"/>
                <a:cs typeface="Arial" charset="0"/>
              </a:rPr>
              <a:t> </a:t>
            </a:r>
            <a:r>
              <a:rPr lang="uk-UA" dirty="0" smtClean="0">
                <a:latin typeface="+mn-lt"/>
                <a:cs typeface="Arial" charset="0"/>
              </a:rPr>
              <a:t>– це юридична особа, інституційна одиниця, яка створюється з метою виробництва послуг у сфері вищої освіти, і яка виробляє і надає послуги у сфері вищої освіти безоплатно або за економічно незначними цінами.</a:t>
            </a:r>
          </a:p>
          <a:p>
            <a:pPr algn="just" eaLnBrk="1" hangingPunct="1">
              <a:defRPr/>
            </a:pPr>
            <a:r>
              <a:rPr lang="uk-UA" b="1" i="1" dirty="0" smtClean="0">
                <a:latin typeface="+mn-lt"/>
                <a:cs typeface="Arial" charset="0"/>
              </a:rPr>
              <a:t>· Заклад вищої освіти як бюджетна установа</a:t>
            </a:r>
            <a:r>
              <a:rPr lang="uk-UA" b="1" dirty="0" smtClean="0">
                <a:latin typeface="+mn-lt"/>
                <a:cs typeface="Arial" charset="0"/>
              </a:rPr>
              <a:t> </a:t>
            </a:r>
            <a:r>
              <a:rPr lang="uk-UA" dirty="0" smtClean="0">
                <a:latin typeface="+mn-lt"/>
                <a:cs typeface="Arial" charset="0"/>
              </a:rPr>
              <a:t>– це юридична особа, інституційна одиниця, яка створена в установленому порядку, що повністю утримується за рахунок відповідно державного чи місцевих бюджетів і є неприбутковою. </a:t>
            </a:r>
          </a:p>
          <a:p>
            <a:pPr algn="just" eaLnBrk="1" hangingPunct="1">
              <a:defRPr/>
            </a:pPr>
            <a:r>
              <a:rPr lang="uk-UA" b="1" i="1" dirty="0" smtClean="0">
                <a:latin typeface="+mn-lt"/>
                <a:cs typeface="Arial" charset="0"/>
              </a:rPr>
              <a:t>· Заклад вищої освіти як корпорація</a:t>
            </a:r>
            <a:r>
              <a:rPr lang="uk-UA" b="1" dirty="0" smtClean="0">
                <a:latin typeface="+mn-lt"/>
                <a:cs typeface="Arial" charset="0"/>
              </a:rPr>
              <a:t> </a:t>
            </a:r>
            <a:r>
              <a:rPr lang="uk-UA" dirty="0" smtClean="0">
                <a:latin typeface="+mn-lt"/>
                <a:cs typeface="Arial" charset="0"/>
              </a:rPr>
              <a:t>– це юридична особа, інституційна одиниця, яка створена спеціально з метою ринкового виробництва послуг у сфері вищої освіти і є джерелом доходу, прибутку чи іншої фінансової вигоди для своїх власників.</a:t>
            </a:r>
            <a:endParaRPr lang="ru-RU" dirty="0" smtClean="0">
              <a:latin typeface="+mn-lt"/>
              <a:cs typeface="Times New Roman" pitchFamily="18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3DD8572-2C39-4E56-8594-26E1E9A654EB}" type="slidenum">
              <a:rPr lang="uk-UA" altLang="en-US">
                <a:solidFill>
                  <a:srgbClr val="898989"/>
                </a:solidFill>
              </a:rPr>
              <a:pPr eaLnBrk="1" hangingPunct="1"/>
              <a:t>17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Box 3"/>
          <p:cNvSpPr txBox="1">
            <a:spLocks noChangeArrowheads="1"/>
          </p:cNvSpPr>
          <p:nvPr/>
        </p:nvSpPr>
        <p:spPr bwMode="auto">
          <a:xfrm>
            <a:off x="393700" y="400050"/>
            <a:ext cx="8491538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2400" b="1" dirty="0" smtClean="0">
                <a:latin typeface="+mn-lt"/>
                <a:cs typeface="Arial" charset="0"/>
              </a:rPr>
              <a:t>Основні заходи для впровадження НМЕДВО:</a:t>
            </a:r>
          </a:p>
          <a:p>
            <a:pPr algn="ctr" eaLnBrk="1" hangingPunct="1">
              <a:defRPr/>
            </a:pPr>
            <a:endParaRPr lang="uk-UA" altLang="ru-RU" sz="800" b="1" dirty="0" smtClean="0">
              <a:solidFill>
                <a:srgbClr val="002060"/>
              </a:solidFill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r>
              <a:rPr lang="uk-UA" altLang="ru-RU" sz="2000" b="1" dirty="0" smtClean="0">
                <a:latin typeface="+mj-lt"/>
                <a:cs typeface="Arial" charset="0"/>
              </a:rPr>
              <a:t>      - </a:t>
            </a:r>
            <a:r>
              <a:rPr lang="uk-UA" altLang="ru-RU" sz="2000" b="1" i="1" dirty="0" smtClean="0">
                <a:latin typeface="+mj-lt"/>
                <a:cs typeface="Arial" charset="0"/>
              </a:rPr>
              <a:t>внести до відповідних нормативно-правових актів визначення: </a:t>
            </a:r>
            <a:r>
              <a:rPr lang="uk-UA" altLang="ru-RU" sz="2000" dirty="0" smtClean="0">
                <a:latin typeface="+mj-lt"/>
                <a:cs typeface="Arial" charset="0"/>
              </a:rPr>
              <a:t>«послуга у сфері вищої освіти»; «державний стандарт послуги у сфері вищої освіти»; «якість послуги у сфері вищої освіти»; «економічні відносини у сфері вищої освіти»; «економічна діяльність у сфері вищої освіти»; «</a:t>
            </a:r>
            <a:r>
              <a:rPr lang="uk-UA" sz="2000" dirty="0" smtClean="0">
                <a:latin typeface="+mj-lt"/>
                <a:cs typeface="Arial" charset="0"/>
              </a:rPr>
              <a:t>економічна конкуренція у сфері вищої освіти»; </a:t>
            </a:r>
            <a:r>
              <a:rPr lang="uk-UA" altLang="ru-RU" sz="2000" dirty="0" smtClean="0">
                <a:latin typeface="+mj-lt"/>
                <a:cs typeface="Arial" charset="0"/>
              </a:rPr>
              <a:t>«ринок послуг у сфері вищої освіти»;</a:t>
            </a:r>
            <a:r>
              <a:rPr lang="uk-UA" sz="2000" dirty="0" smtClean="0">
                <a:latin typeface="+mj-lt"/>
                <a:cs typeface="Arial" charset="0"/>
              </a:rPr>
              <a:t> «</a:t>
            </a:r>
            <a:r>
              <a:rPr lang="uk-UA" altLang="ru-RU" sz="2000" dirty="0" smtClean="0">
                <a:latin typeface="+mj-lt"/>
                <a:cs typeface="Arial" charset="0"/>
              </a:rPr>
              <a:t>безоплатна вища освіта»; «споживач послуг у сфері вищої освіти»; «замовник послуг у сфері вищої освіти»; </a:t>
            </a:r>
            <a:r>
              <a:rPr lang="uk-UA" altLang="ru-RU" sz="2000" dirty="0" smtClean="0">
                <a:latin typeface="+mj-lt"/>
              </a:rPr>
              <a:t>«в</a:t>
            </a:r>
            <a:r>
              <a:rPr lang="uk-UA" sz="2000" dirty="0" smtClean="0">
                <a:latin typeface="+mj-lt"/>
              </a:rPr>
              <a:t>иробник послуг у сфері вищої освіти (ЗВО) як суб’єкт економічної (господарської) діяльності»; «заклад вищої освіти як некомерційна організація (НКО)»; «заклад вищої освіти як некомерційна організація (НКО) з ринковим виробництвом»; «заклад вищої освіти як некомерційна організація (НКО) з неринковим виробництвом»; «заклад вищої освіти як бюджетна установа»; «заклад вищої освіти як корпорація</a:t>
            </a:r>
            <a:r>
              <a:rPr lang="uk-UA" sz="2000" dirty="0" smtClean="0">
                <a:latin typeface="+mj-lt"/>
                <a:cs typeface="Arial" charset="0"/>
              </a:rPr>
              <a:t>»;</a:t>
            </a:r>
          </a:p>
          <a:p>
            <a:pPr algn="just" eaLnBrk="1" hangingPunct="1">
              <a:defRPr/>
            </a:pPr>
            <a:endParaRPr lang="uk-UA" sz="800" dirty="0" smtClean="0">
              <a:latin typeface="+mj-lt"/>
              <a:cs typeface="Arial" charset="0"/>
            </a:endParaRPr>
          </a:p>
          <a:p>
            <a:pPr algn="just">
              <a:defRPr/>
            </a:pPr>
            <a:r>
              <a:rPr lang="uk-UA" altLang="ru-RU" sz="2000" dirty="0" smtClean="0">
                <a:latin typeface="+mn-lt"/>
                <a:cs typeface="Arial" charset="0"/>
              </a:rPr>
              <a:t>      - </a:t>
            </a:r>
            <a:r>
              <a:rPr lang="uk-UA" altLang="ru-RU" sz="2000" b="1" dirty="0" smtClean="0">
                <a:latin typeface="+mn-lt"/>
                <a:cs typeface="Arial" charset="0"/>
              </a:rPr>
              <a:t>впровадження </a:t>
            </a:r>
            <a:r>
              <a:rPr lang="uk-UA" altLang="ru-RU" sz="2000" b="1" dirty="0">
                <a:latin typeface="+mn-lt"/>
                <a:cs typeface="Arial" charset="0"/>
              </a:rPr>
              <a:t>нової системи бухгалтерського обліку у ЗВО, </a:t>
            </a:r>
            <a:r>
              <a:rPr lang="uk-UA" altLang="ru-RU" sz="2000" dirty="0">
                <a:latin typeface="+mn-lt"/>
                <a:cs typeface="Arial" charset="0"/>
              </a:rPr>
              <a:t>яка б забезпечила можливість розрахувати собівартість послуг </a:t>
            </a:r>
            <a:r>
              <a:rPr lang="uk-UA" altLang="ru-RU" sz="2000" dirty="0" smtClean="0">
                <a:latin typeface="+mn-lt"/>
                <a:cs typeface="Arial" charset="0"/>
              </a:rPr>
              <a:t>у сфері вищої </a:t>
            </a:r>
            <a:r>
              <a:rPr lang="uk-UA" altLang="ru-RU" sz="2000" dirty="0">
                <a:latin typeface="+mn-lt"/>
                <a:cs typeface="Arial" charset="0"/>
              </a:rPr>
              <a:t>освіти кожного рівня та по кожній спеціальності вищої освіти протягом навчального терміну (періоду вироблення і надання послуги </a:t>
            </a:r>
            <a:r>
              <a:rPr lang="uk-UA" altLang="ru-RU" sz="2000" dirty="0" smtClean="0">
                <a:latin typeface="+mn-lt"/>
                <a:cs typeface="Arial" charset="0"/>
              </a:rPr>
              <a:t>у сфері вищої </a:t>
            </a:r>
            <a:r>
              <a:rPr lang="uk-UA" altLang="ru-RU" sz="2000" dirty="0">
                <a:latin typeface="+mn-lt"/>
                <a:cs typeface="Arial" charset="0"/>
              </a:rPr>
              <a:t>освіти, а не як сума витрат у межах календарного (фінансового) року</a:t>
            </a:r>
            <a:r>
              <a:rPr lang="uk-UA" altLang="ru-RU" sz="2000" dirty="0" smtClean="0">
                <a:latin typeface="+mn-lt"/>
                <a:cs typeface="Arial" charset="0"/>
              </a:rPr>
              <a:t>;</a:t>
            </a:r>
            <a:endParaRPr lang="uk-UA" sz="2000" i="1" dirty="0" smtClean="0">
              <a:latin typeface="+mn-lt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1A2D85-65D6-47AC-9617-9684D009D352}" type="slidenum">
              <a:rPr lang="uk-UA" altLang="en-US">
                <a:solidFill>
                  <a:srgbClr val="898989"/>
                </a:solidFill>
              </a:rPr>
              <a:pPr eaLnBrk="1" hangingPunct="1"/>
              <a:t>18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TextBox 3"/>
          <p:cNvSpPr txBox="1">
            <a:spLocks noChangeArrowheads="1"/>
          </p:cNvSpPr>
          <p:nvPr/>
        </p:nvSpPr>
        <p:spPr bwMode="auto">
          <a:xfrm>
            <a:off x="611188" y="400050"/>
            <a:ext cx="813752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ru-RU" sz="2400" b="1"/>
              <a:t>Основні заходи для впровадження НМЕДВО:</a:t>
            </a:r>
          </a:p>
          <a:p>
            <a:pPr algn="ctr" eaLnBrk="1" hangingPunct="1"/>
            <a:endParaRPr lang="uk-UA" altLang="ru-RU" sz="800" b="1">
              <a:latin typeface="Arial" panose="020B0604020202020204" pitchFamily="34" charset="0"/>
            </a:endParaRPr>
          </a:p>
          <a:p>
            <a:pPr algn="just"/>
            <a:r>
              <a:rPr lang="uk-UA" altLang="ru-RU" sz="2100"/>
              <a:t>    - </a:t>
            </a:r>
            <a:r>
              <a:rPr lang="uk-UA" altLang="ru-RU" sz="2100" b="1"/>
              <a:t>впровадження системи стандартизації послуг у сфері вищої освіти (підсистеми: державний професійний стандарт; державний стандарт вищої освіти; державний стандарт освітньої діяльності; державний стандарт послуг у сфері вищої освіти)</a:t>
            </a:r>
            <a:r>
              <a:rPr lang="uk-UA" altLang="ru-RU" sz="2100"/>
              <a:t>, як основи для визначення їх вартості і ціни та їх якості по кожному рівню та по кожній спеціальності вищої освіти; </a:t>
            </a:r>
          </a:p>
          <a:p>
            <a:pPr algn="just"/>
            <a:r>
              <a:rPr lang="uk-UA" altLang="ru-RU" sz="2100"/>
              <a:t>    - </a:t>
            </a:r>
            <a:r>
              <a:rPr lang="uk-UA" altLang="ru-RU" sz="2100" b="1">
                <a:cs typeface="Times New Roman" panose="02020603050405020304" pitchFamily="18" charset="0"/>
              </a:rPr>
              <a:t>внесення змін до діючої системи держзамовлення передбачивши зокрема, визначення державними замовниками на послуги у сфері вищої освіти в першу чергу ЦОВВ, на які покладені обов’язки здійснення відповідної державної політики незалежно від того, чи є  у їх підпорядкуванні ЗВО;</a:t>
            </a:r>
          </a:p>
          <a:p>
            <a:pPr algn="just" eaLnBrk="1" hangingPunct="1"/>
            <a:r>
              <a:rPr lang="uk-UA" altLang="ru-RU" sz="2100"/>
              <a:t>     - </a:t>
            </a:r>
            <a:r>
              <a:rPr lang="uk-UA" altLang="ru-RU" sz="2100" b="1">
                <a:cs typeface="Times New Roman" panose="02020603050405020304" pitchFamily="18" charset="0"/>
              </a:rPr>
              <a:t>впровадження системи регіональних замовлень з оплатою послуг у сфері вищої освіти за рахунок коштів відповідних місцевих бюджетів;</a:t>
            </a:r>
            <a:endParaRPr lang="uk-UA" altLang="en-US" sz="2100" b="1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2D4A74-CB25-42BD-8C1C-710452969F0E}" type="slidenum">
              <a:rPr lang="uk-UA" altLang="en-US">
                <a:solidFill>
                  <a:srgbClr val="898989"/>
                </a:solidFill>
              </a:rPr>
              <a:pPr eaLnBrk="1" hangingPunct="1"/>
              <a:t>19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2"/>
          <p:cNvSpPr txBox="1">
            <a:spLocks noChangeArrowheads="1"/>
          </p:cNvSpPr>
          <p:nvPr/>
        </p:nvSpPr>
        <p:spPr bwMode="auto">
          <a:xfrm>
            <a:off x="703263" y="500063"/>
            <a:ext cx="8154987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800" b="1"/>
              <a:t>УКРАЇНА МАЄ СТАТУС КРАЇНИ З</a:t>
            </a:r>
          </a:p>
          <a:p>
            <a:pPr algn="ctr" eaLnBrk="1" hangingPunct="1"/>
            <a:r>
              <a:rPr lang="uk-UA" altLang="ru-RU" sz="2800" b="1"/>
              <a:t>РИНКОВОЮ ЕКОНОМІКОЮ З 2006 року.</a:t>
            </a:r>
          </a:p>
          <a:p>
            <a:pPr algn="ctr" eaLnBrk="1" hangingPunct="1"/>
            <a:endParaRPr lang="uk-UA" altLang="ru-RU" sz="2800" b="1"/>
          </a:p>
          <a:p>
            <a:pPr algn="ctr" eaLnBrk="1" hangingPunct="1"/>
            <a:r>
              <a:rPr lang="uk-UA" altLang="ru-RU" sz="3200" b="1" i="1"/>
              <a:t>З Угоди про асоціацію між Україною та ЄС:</a:t>
            </a:r>
            <a:endParaRPr lang="ru-RU" altLang="ru-RU" sz="3200" b="1" i="1"/>
          </a:p>
          <a:p>
            <a:pPr algn="ctr" eaLnBrk="1" hangingPunct="1"/>
            <a:endParaRPr lang="ru-RU" altLang="ru-RU" sz="2800" b="1"/>
          </a:p>
          <a:p>
            <a:pPr algn="just" eaLnBrk="1" hangingPunct="1"/>
            <a:r>
              <a:rPr lang="uk-UA" altLang="ru-RU" sz="3200" b="1" i="1"/>
              <a:t>   </a:t>
            </a:r>
            <a:r>
              <a:rPr lang="uk-UA" altLang="ru-RU" sz="3200" i="1"/>
              <a:t>«… завершення переходу до діючої ринкової економіки…»</a:t>
            </a:r>
            <a:endParaRPr lang="ru-RU" altLang="ru-RU" sz="3200" i="1"/>
          </a:p>
          <a:p>
            <a:pPr algn="ctr" eaLnBrk="1" hangingPunct="1"/>
            <a:endParaRPr lang="ru-RU" altLang="ru-RU" sz="1000"/>
          </a:p>
          <a:p>
            <a:pPr algn="just" eaLnBrk="1" hangingPunct="1"/>
            <a:r>
              <a:rPr lang="uk-UA" altLang="ru-RU" sz="3200" i="1"/>
              <a:t>   «…Сторони визначають, що принципи вільної ринкової економіки  становлять основу для їхніх відносин…»</a:t>
            </a:r>
            <a:endParaRPr lang="ru-RU" altLang="ru-RU" sz="3200" i="1"/>
          </a:p>
          <a:p>
            <a:pPr algn="ctr" eaLnBrk="1" hangingPunct="1"/>
            <a:endParaRPr lang="ru-RU" altLang="ru-RU" sz="2400" b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6312F3-E5DC-400F-9A66-41C98E1586FE}" type="slidenum">
              <a:rPr lang="uk-UA" altLang="en-US">
                <a:solidFill>
                  <a:srgbClr val="898989"/>
                </a:solidFill>
              </a:rPr>
              <a:pPr eaLnBrk="1" hangingPunct="1"/>
              <a:t>2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TextBox 3"/>
          <p:cNvSpPr txBox="1">
            <a:spLocks noChangeArrowheads="1"/>
          </p:cNvSpPr>
          <p:nvPr/>
        </p:nvSpPr>
        <p:spPr bwMode="auto">
          <a:xfrm>
            <a:off x="393700" y="400050"/>
            <a:ext cx="8491538" cy="629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uk-UA" altLang="en-US" sz="1400" b="1"/>
              <a:t>(продовження)</a:t>
            </a:r>
          </a:p>
          <a:p>
            <a:pPr algn="ctr" eaLnBrk="1" hangingPunct="1"/>
            <a:r>
              <a:rPr lang="uk-UA" altLang="ru-RU" sz="2400" b="1"/>
              <a:t>Основні заходи для впровадження НМЕДВО:</a:t>
            </a:r>
          </a:p>
          <a:p>
            <a:pPr algn="ctr" eaLnBrk="1" hangingPunct="1"/>
            <a:endParaRPr lang="uk-UA" altLang="ru-RU" sz="800" b="1">
              <a:latin typeface="Arial" panose="020B0604020202020204" pitchFamily="34" charset="0"/>
            </a:endParaRPr>
          </a:p>
          <a:p>
            <a:pPr algn="just"/>
            <a:r>
              <a:rPr lang="uk-UA" altLang="ru-RU" sz="2000"/>
              <a:t>   </a:t>
            </a:r>
            <a:r>
              <a:rPr lang="uk-UA" altLang="ru-RU" sz="2000">
                <a:cs typeface="Times New Roman" panose="02020603050405020304" pitchFamily="18" charset="0"/>
              </a:rPr>
              <a:t>   </a:t>
            </a:r>
            <a:r>
              <a:rPr lang="uk-UA" altLang="ru-RU" sz="2100">
                <a:cs typeface="Times New Roman" panose="02020603050405020304" pitchFamily="18" charset="0"/>
              </a:rPr>
              <a:t>- </a:t>
            </a:r>
            <a:r>
              <a:rPr lang="uk-UA" altLang="ru-RU" sz="2100" b="1">
                <a:cs typeface="Times New Roman" panose="02020603050405020304" pitchFamily="18" charset="0"/>
              </a:rPr>
              <a:t>впровадити систему публічних закупівель послуг вищої освіти</a:t>
            </a:r>
            <a:r>
              <a:rPr lang="uk-UA" altLang="ru-RU" sz="2100">
                <a:cs typeface="Times New Roman" panose="02020603050405020304" pitchFamily="18" charset="0"/>
              </a:rPr>
              <a:t> – послуг із підготовки фахівців, наукових, науково-педагогічних кадрів, підвищення та перепідготовки кадрів (післядипломна освіта) за державним замовленням, як це встановлено у ст.2 п.5 Закону України «Про публічні закупівлі» з метою ліквідації можливості виникнення корупційних явищ при розміщенні державного замовлення;</a:t>
            </a:r>
          </a:p>
          <a:p>
            <a:pPr algn="just"/>
            <a:r>
              <a:rPr lang="uk-UA" altLang="ru-RU" sz="2100">
                <a:latin typeface="Microsoft Sans Serif" panose="020B0604020202020204" pitchFamily="34" charset="0"/>
                <a:cs typeface="Times New Roman" panose="02020603050405020304" pitchFamily="18" charset="0"/>
              </a:rPr>
              <a:t>  - </a:t>
            </a:r>
            <a:r>
              <a:rPr lang="uk-UA" altLang="ru-RU" sz="2100" b="1">
                <a:cs typeface="Times New Roman" panose="02020603050405020304" pitchFamily="18" charset="0"/>
              </a:rPr>
              <a:t>створення правових умов для можливості державних і комунальних ЗВО здійснювати свою економічну діяльність в одному із організаційно-правових статусів: </a:t>
            </a:r>
            <a:r>
              <a:rPr lang="uk-UA" altLang="ru-RU" sz="2100">
                <a:cs typeface="Times New Roman" panose="02020603050405020304" pitchFamily="18" charset="0"/>
              </a:rPr>
              <a:t>бюджетна установа; некомерційна організація з ринковим виробництвом послуг у сфері вищої освіти; некомерційна організація з неринковим виробництвом послуг у сфері вищої освіти; нефінансова корпорація; </a:t>
            </a:r>
          </a:p>
          <a:p>
            <a:pPr algn="just"/>
            <a:r>
              <a:rPr lang="uk-UA" altLang="ru-RU" sz="2100">
                <a:cs typeface="Times New Roman" panose="02020603050405020304" pitchFamily="18" charset="0"/>
              </a:rPr>
              <a:t>   - </a:t>
            </a:r>
            <a:r>
              <a:rPr lang="uk-UA" altLang="ru-RU" sz="2100" b="1">
                <a:cs typeface="Times New Roman" panose="02020603050405020304" pitchFamily="18" charset="0"/>
              </a:rPr>
              <a:t>впровадження системи оплати праці у ЗВО</a:t>
            </a:r>
            <a:r>
              <a:rPr lang="uk-UA" altLang="en-US" sz="2100" b="1">
                <a:cs typeface="Times New Roman" panose="02020603050405020304" pitchFamily="18" charset="0"/>
              </a:rPr>
              <a:t>, яка відповідає загальним засадам ринкової економіки з урахуванням положень корпоративного управління,</a:t>
            </a:r>
            <a:r>
              <a:rPr lang="uk-UA" altLang="en-US" sz="2100">
                <a:cs typeface="Times New Roman" panose="02020603050405020304" pitchFamily="18" charset="0"/>
              </a:rPr>
              <a:t> фінансових можливостей ЗВО, якості освітнього та наукового продуктів, особливостей регіональних ринків праці.</a:t>
            </a:r>
            <a:endParaRPr lang="uk-UA" altLang="en-US" sz="2100" i="1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E216081-5010-455E-8D34-DAED4F878EC0}" type="slidenum">
              <a:rPr lang="uk-UA" altLang="en-US">
                <a:solidFill>
                  <a:srgbClr val="898989"/>
                </a:solidFill>
              </a:rPr>
              <a:pPr eaLnBrk="1" hangingPunct="1"/>
              <a:t>20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Box 3"/>
          <p:cNvSpPr txBox="1">
            <a:spLocks noChangeArrowheads="1"/>
          </p:cNvSpPr>
          <p:nvPr/>
        </p:nvSpPr>
        <p:spPr bwMode="auto">
          <a:xfrm>
            <a:off x="473075" y="428625"/>
            <a:ext cx="8491538" cy="6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uk-UA" altLang="ru-RU" sz="2400" b="1" dirty="0" smtClean="0">
                <a:latin typeface="+mn-lt"/>
                <a:cs typeface="Arial" charset="0"/>
              </a:rPr>
              <a:t>Основні варіанти правового впровадження НМЕДВО</a:t>
            </a:r>
          </a:p>
          <a:p>
            <a:pPr algn="ctr" eaLnBrk="1" hangingPunct="1">
              <a:defRPr/>
            </a:pPr>
            <a:endParaRPr lang="uk-UA" altLang="ru-RU" sz="1000" b="1" dirty="0" smtClean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uk-UA" sz="2100" b="1" dirty="0" smtClean="0"/>
              <a:t>     </a:t>
            </a:r>
            <a:r>
              <a:rPr lang="en-US" sz="2100" b="1" dirty="0" smtClean="0"/>
              <a:t>1</a:t>
            </a:r>
            <a:r>
              <a:rPr lang="en-US" sz="2100" b="1" dirty="0"/>
              <a:t>.</a:t>
            </a:r>
            <a:r>
              <a:rPr lang="uk-UA" sz="2100" b="1" dirty="0"/>
              <a:t> Внесення змін до чинного Закону України «Про вищу освіту»: запропонувати викласти розділ ХІІ «Фінансово-економічні відносини у сфері вищої освіти в новій редакції, яка містить основні положення НМЕДВО, та внести окремі уточнення до інших розділів.</a:t>
            </a:r>
            <a:endParaRPr lang="ru-RU" sz="2100" b="1" dirty="0"/>
          </a:p>
          <a:p>
            <a:pPr algn="just">
              <a:defRPr/>
            </a:pPr>
            <a:r>
              <a:rPr lang="uk-UA" sz="2100" b="1" dirty="0" smtClean="0"/>
              <a:t>     Внести </a:t>
            </a:r>
            <a:r>
              <a:rPr lang="uk-UA" sz="2100" b="1" dirty="0"/>
              <a:t>відповідні зміни до розділу Х</a:t>
            </a:r>
            <a:r>
              <a:rPr lang="en-US" sz="2100" b="1" dirty="0"/>
              <a:t>V</a:t>
            </a:r>
            <a:r>
              <a:rPr lang="uk-UA" sz="2100" b="1" dirty="0"/>
              <a:t> «Прикінцеві та перехідні положення» до законодавчих актів України:</a:t>
            </a:r>
            <a:endParaRPr lang="ru-RU" sz="2100" b="1" dirty="0"/>
          </a:p>
          <a:p>
            <a:pPr>
              <a:defRPr/>
            </a:pPr>
            <a:r>
              <a:rPr lang="uk-UA" sz="2100" b="1" dirty="0"/>
              <a:t>- Бюджетний кодекс України;</a:t>
            </a:r>
            <a:endParaRPr lang="ru-RU" sz="2100" b="1" dirty="0"/>
          </a:p>
          <a:p>
            <a:pPr algn="just">
              <a:defRPr/>
            </a:pPr>
            <a:r>
              <a:rPr lang="uk-UA" sz="2100" b="1" dirty="0"/>
              <a:t>- Закон України «Про формування та розміщення державного замовлення на підготовку фахівців, наукових, науково-педагогічних та робітничих кадрів, підвищення кваліфікації та перепідготовку кадрів».</a:t>
            </a:r>
          </a:p>
          <a:p>
            <a:pPr algn="just">
              <a:defRPr/>
            </a:pPr>
            <a:r>
              <a:rPr lang="uk-UA" sz="2100" b="1" dirty="0" smtClean="0"/>
              <a:t>- Розробити </a:t>
            </a:r>
            <a:r>
              <a:rPr lang="uk-UA" sz="2100" b="1" dirty="0"/>
              <a:t>та прийняти Закон України «Про особливості здійснення процедур публічних закупівель послуг з підготовки фахівців, наукових, науково-педагогічних та робітничих кадрів, підвищення кваліфікації та перепідготовки кадрів (післядипломна освіта) за державним замовленням.</a:t>
            </a:r>
          </a:p>
          <a:p>
            <a:pPr algn="just">
              <a:defRPr/>
            </a:pPr>
            <a:r>
              <a:rPr lang="uk-UA" sz="2100" b="1" dirty="0" smtClean="0"/>
              <a:t>     2</a:t>
            </a:r>
            <a:r>
              <a:rPr lang="uk-UA" sz="2100" b="1" dirty="0"/>
              <a:t>. Розробити та прийняти новий Закон України «Про ринок послуг </a:t>
            </a:r>
            <a:r>
              <a:rPr lang="uk-UA" sz="2100" b="1" dirty="0" smtClean="0"/>
              <a:t>у сфері вищої </a:t>
            </a:r>
            <a:r>
              <a:rPr lang="uk-UA" sz="2100" b="1" dirty="0"/>
              <a:t>освіти», в якому викласти правові інструменти регулювання НМЕДВО</a:t>
            </a:r>
            <a:r>
              <a:rPr lang="uk-UA" sz="2100" b="1" dirty="0" smtClean="0"/>
              <a:t>.</a:t>
            </a:r>
            <a:endParaRPr lang="uk-UA" sz="2100" b="1" i="1" dirty="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CE0352-BEFC-4413-9C72-C292D86F6239}" type="slidenum">
              <a:rPr lang="uk-UA" altLang="en-US">
                <a:solidFill>
                  <a:srgbClr val="898989"/>
                </a:solidFill>
              </a:rPr>
              <a:pPr eaLnBrk="1" hangingPunct="1"/>
              <a:t>21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TextBox 2"/>
          <p:cNvSpPr txBox="1">
            <a:spLocks noChangeArrowheads="1"/>
          </p:cNvSpPr>
          <p:nvPr/>
        </p:nvSpPr>
        <p:spPr bwMode="auto">
          <a:xfrm>
            <a:off x="473075" y="549275"/>
            <a:ext cx="842010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uk-UA" sz="3200" b="1" dirty="0">
                <a:cs typeface="Arial" charset="0"/>
              </a:rPr>
              <a:t>ГОЛОВНИЙ ВИСНОВОК: </a:t>
            </a:r>
          </a:p>
          <a:p>
            <a:pPr algn="just">
              <a:defRPr/>
            </a:pPr>
            <a:endParaRPr lang="uk-UA" sz="800" b="1" dirty="0">
              <a:cs typeface="Arial" charset="0"/>
            </a:endParaRPr>
          </a:p>
          <a:p>
            <a:pPr algn="just">
              <a:defRPr/>
            </a:pPr>
            <a:r>
              <a:rPr lang="uk-UA" sz="3200" b="1" dirty="0">
                <a:cs typeface="Arial" charset="0"/>
              </a:rPr>
              <a:t>перехід на нову парадигму економічної діяльності у сфері вищої освіти: від фінансування «утримання» ЗВО до оплати державою, корпораціями, безпосередньо здобувачами вищої освіти конкретних послуг </a:t>
            </a:r>
            <a:r>
              <a:rPr lang="uk-UA" sz="3200" b="1">
                <a:cs typeface="Arial" charset="0"/>
              </a:rPr>
              <a:t>у сфері вищої </a:t>
            </a:r>
            <a:r>
              <a:rPr lang="uk-UA" sz="3200" b="1" dirty="0">
                <a:cs typeface="Arial" charset="0"/>
              </a:rPr>
              <a:t>освіти кожного рівня по кожній спеціальності вищої освіти за визначеною у договорі (контракті) ціною – безальтернативний шлях. </a:t>
            </a:r>
          </a:p>
          <a:p>
            <a:pPr algn="r">
              <a:defRPr/>
            </a:pPr>
            <a:endParaRPr lang="uk-UA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uk-UA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3CDCDCA-63CD-4FD5-B493-B88102342B71}" type="slidenum">
              <a:rPr lang="uk-UA" altLang="en-US">
                <a:solidFill>
                  <a:srgbClr val="898989"/>
                </a:solidFill>
              </a:rPr>
              <a:pPr eaLnBrk="1" hangingPunct="1"/>
              <a:t>22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899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en-US" sz="2800" i="1">
                <a:solidFill>
                  <a:srgbClr val="215968"/>
                </a:solidFill>
              </a:rPr>
              <a:t> </a:t>
            </a:r>
            <a:endParaRPr lang="uk-UA" altLang="ru-RU" sz="2800" b="1" i="1">
              <a:solidFill>
                <a:srgbClr val="C47528"/>
              </a:solidFill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altLang="en-US" sz="4400">
                <a:solidFill>
                  <a:schemeClr val="bg1"/>
                </a:solidFill>
                <a:latin typeface="Arial" panose="020B0604020202020204" pitchFamily="34" charset="0"/>
              </a:rPr>
              <a:t>K</a:t>
            </a:r>
            <a:endParaRPr lang="ru-RU" altLang="en-US" sz="440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252D74D-080C-4CB9-9603-1EDEB789236D}" type="slidenum">
              <a:rPr lang="uk-UA" altLang="en-US">
                <a:solidFill>
                  <a:srgbClr val="898989"/>
                </a:solidFill>
              </a:rPr>
              <a:pPr eaLnBrk="1" hangingPunct="1"/>
              <a:t>3</a:t>
            </a:fld>
            <a:endParaRPr lang="uk-UA" altLang="en-US">
              <a:solidFill>
                <a:srgbClr val="898989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42988" y="1593850"/>
          <a:ext cx="7000875" cy="1752600"/>
        </p:xfrm>
        <a:graphic>
          <a:graphicData uri="http://schemas.openxmlformats.org/drawingml/2006/table">
            <a:tbl>
              <a:tblPr/>
              <a:tblGrid>
                <a:gridCol w="698500"/>
                <a:gridCol w="2790825"/>
                <a:gridCol w="1778000"/>
                <a:gridCol w="1733550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Код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Назва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NACE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(Rev.1.1)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ISIC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(Rev. 4)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Р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Освіта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Light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Р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85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Освіта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Light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85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85.4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Вища освіта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 Light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Light"/>
                          <a:cs typeface="Calibri" pitchFamily="34" charset="0"/>
                        </a:rPr>
                        <a:t>853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0" name="Rectangle 7"/>
          <p:cNvSpPr>
            <a:spLocks noChangeArrowheads="1"/>
          </p:cNvSpPr>
          <p:nvPr/>
        </p:nvSpPr>
        <p:spPr bwMode="auto">
          <a:xfrm>
            <a:off x="468313" y="788988"/>
            <a:ext cx="8610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uk-UA" altLang="en-US" sz="2400" b="1" i="1">
                <a:latin typeface="Calibri Light" panose="020F0302020204030204" pitchFamily="34" charset="0"/>
                <a:cs typeface="Calibri" panose="020F0502020204030204" pitchFamily="34" charset="0"/>
              </a:rPr>
              <a:t>Із Класифікатора видів економічної діяльності (КВЕД):</a:t>
            </a:r>
            <a:endParaRPr lang="ru-RU" altLang="en-US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12838" y="4724400"/>
          <a:ext cx="7127875" cy="1514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9835"/>
                <a:gridCol w="6068040"/>
              </a:tblGrid>
              <a:tr h="378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 Код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Назва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</a:tr>
              <a:tr h="378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Секція P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ПОСЛУГИ У СФЕРІ ОСВІТИ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</a:tr>
              <a:tr h="378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85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Послуги у сфері освіти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</a:tr>
              <a:tr h="3786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</a:rPr>
                        <a:t>85.4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</a:rPr>
                        <a:t>Послуги у сфері вищої освіти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968" marR="13968" marT="13976" marB="13976" anchor="ctr"/>
                </a:tc>
              </a:tr>
            </a:tbl>
          </a:graphicData>
        </a:graphic>
      </p:graphicFrame>
      <p:sp>
        <p:nvSpPr>
          <p:cNvPr id="4148" name="Rectangle 40"/>
          <p:cNvSpPr>
            <a:spLocks noChangeArrowheads="1"/>
          </p:cNvSpPr>
          <p:nvPr/>
        </p:nvSpPr>
        <p:spPr bwMode="auto">
          <a:xfrm>
            <a:off x="485775" y="3716338"/>
            <a:ext cx="8405813" cy="785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bIns="0" anchor="ctr">
            <a:spAutoFit/>
          </a:bodyPr>
          <a:lstStyle>
            <a:lvl1pPr indent="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altLang="en-US" sz="2400" b="1" i="1">
                <a:latin typeface="Calibri Light" panose="020F0302020204030204" pitchFamily="34" charset="0"/>
                <a:cs typeface="Times New Roman" panose="02020603050405020304" pitchFamily="18" charset="0"/>
              </a:rPr>
              <a:t>Із Державного  класифікатора продукції та послуг  (ДКПП ДК 016:2010): </a:t>
            </a:r>
            <a:r>
              <a:rPr lang="uk-UA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703263" y="500063"/>
            <a:ext cx="797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   </a:t>
            </a:r>
            <a:endParaRPr lang="uk-UA" sz="24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FF15CC3-659A-4980-8EC3-C4FA48395B7E}" type="slidenum">
              <a:rPr lang="uk-UA" altLang="en-US">
                <a:solidFill>
                  <a:srgbClr val="898989"/>
                </a:solidFill>
              </a:rPr>
              <a:pPr eaLnBrk="1" hangingPunct="1"/>
              <a:t>4</a:t>
            </a:fld>
            <a:endParaRPr lang="uk-UA" altLang="en-US">
              <a:solidFill>
                <a:srgbClr val="898989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11188" y="1262063"/>
          <a:ext cx="8064500" cy="215106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27030"/>
                <a:gridCol w="736204"/>
                <a:gridCol w="735338"/>
                <a:gridCol w="736204"/>
                <a:gridCol w="735338"/>
                <a:gridCol w="859048"/>
                <a:gridCol w="735338"/>
              </a:tblGrid>
              <a:tr h="360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 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2010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2011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2012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2013 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2014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2015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</a:tr>
              <a:tr h="360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млрд. грн. у % до: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39,2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41,3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44,8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45,5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42,1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48,7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</a:tr>
              <a:tr h="710670">
                <a:tc>
                  <a:txBody>
                    <a:bodyPr/>
                    <a:lstStyle/>
                    <a:p>
                      <a:pPr marL="34290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uk-UA" sz="2000" kern="1200" dirty="0" smtClean="0">
                          <a:effectLst/>
                        </a:rPr>
                        <a:t>усіх </a:t>
                      </a:r>
                      <a:r>
                        <a:rPr lang="uk-UA" sz="2000" kern="1200" dirty="0">
                          <a:effectLst/>
                        </a:rPr>
                        <a:t>товарів і послуг </a:t>
                      </a:r>
                      <a:endParaRPr lang="uk-UA" sz="2000" kern="12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uk-UA" sz="2000" kern="1200" dirty="0" smtClean="0">
                          <a:effectLst/>
                        </a:rPr>
                        <a:t>(</a:t>
                      </a:r>
                      <a:r>
                        <a:rPr lang="uk-UA" sz="2000" kern="1200" dirty="0">
                          <a:effectLst/>
                        </a:rPr>
                        <a:t>в країні)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1,6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1,4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1,4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1,4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1,2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1,1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</a:tr>
              <a:tr h="360098">
                <a:tc>
                  <a:txBody>
                    <a:bodyPr/>
                    <a:lstStyle/>
                    <a:p>
                      <a:pPr indent="11874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- ВВП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3,5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3,0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3,0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3,0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2,7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2,5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</a:tr>
              <a:tr h="36009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- загальних витрат на освіту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43,0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42,3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40,3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>
                          <a:effectLst/>
                        </a:rPr>
                        <a:t>38,9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38,4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38,3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3" marR="68583" marT="9526" marB="0"/>
                </a:tc>
              </a:tr>
            </a:tbl>
          </a:graphicData>
        </a:graphic>
      </p:graphicFrame>
      <p:sp>
        <p:nvSpPr>
          <p:cNvPr id="5177" name="Rectangle 7"/>
          <p:cNvSpPr>
            <a:spLocks noChangeArrowheads="1"/>
          </p:cNvSpPr>
          <p:nvPr/>
        </p:nvSpPr>
        <p:spPr bwMode="auto">
          <a:xfrm>
            <a:off x="823913" y="3429000"/>
            <a:ext cx="7851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190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altLang="en-US" sz="1400">
                <a:latin typeface="Calibri Light" panose="020F0302020204030204" pitchFamily="34" charset="0"/>
                <a:cs typeface="Calibri" panose="020F0502020204030204" pitchFamily="34" charset="0"/>
              </a:rPr>
              <a:t>Джерело:  Національні рахунки освіти України у 2015 році. – Статистичний бюлетень</a:t>
            </a:r>
          </a:p>
          <a:p>
            <a:pPr algn="just"/>
            <a:r>
              <a:rPr lang="uk-UA" altLang="en-US" sz="1400">
                <a:latin typeface="Calibri Light" panose="020F0302020204030204" pitchFamily="34" charset="0"/>
                <a:cs typeface="Calibri" panose="020F0502020204030204" pitchFamily="34" charset="0"/>
              </a:rPr>
              <a:t>                 /Державна служба статистики України.</a:t>
            </a:r>
            <a:endParaRPr lang="uk-UA" altLang="en-US" sz="1400"/>
          </a:p>
        </p:txBody>
      </p:sp>
      <p:sp>
        <p:nvSpPr>
          <p:cNvPr id="5178" name="Rectangle 7"/>
          <p:cNvSpPr>
            <a:spLocks noChangeArrowheads="1"/>
          </p:cNvSpPr>
          <p:nvPr/>
        </p:nvSpPr>
        <p:spPr bwMode="auto">
          <a:xfrm>
            <a:off x="357188" y="601663"/>
            <a:ext cx="87979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1190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uk-UA" altLang="en-US" sz="2400" b="1" i="1">
                <a:latin typeface="Calibri Light" panose="020F0302020204030204" pitchFamily="34" charset="0"/>
                <a:cs typeface="Calibri" panose="020F0502020204030204" pitchFamily="34" charset="0"/>
              </a:rPr>
              <a:t>Обсяги послуг вищої освіти в Україні у 2010 – 2015р.р.</a:t>
            </a:r>
            <a:endParaRPr lang="uk-UA" altLang="en-US" sz="2400"/>
          </a:p>
        </p:txBody>
      </p:sp>
      <p:sp>
        <p:nvSpPr>
          <p:cNvPr id="5179" name="Прямоугольник 4"/>
          <p:cNvSpPr>
            <a:spLocks noChangeArrowheads="1"/>
          </p:cNvSpPr>
          <p:nvPr/>
        </p:nvSpPr>
        <p:spPr bwMode="auto">
          <a:xfrm>
            <a:off x="733425" y="4221163"/>
            <a:ext cx="8137525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uk-UA" altLang="en-US" sz="900" b="1"/>
          </a:p>
          <a:p>
            <a:pPr algn="ctr" eaLnBrk="1" hangingPunct="1"/>
            <a:r>
              <a:rPr lang="uk-UA" altLang="en-US" sz="2100" b="1"/>
              <a:t>Згідно положень Системи національних рахунків 2008 (СНР 2008) вища освіта є складовою  одного із 21 рівноправних видів економічної діяльності, який бере безпосередню участь у виробництві  валового внутрішнього продукту (ВВП), а результатом основного виду економічної діяльності ЗВО  виступають послуги у </a:t>
            </a:r>
          </a:p>
          <a:p>
            <a:pPr algn="ctr" eaLnBrk="1" hangingPunct="1"/>
            <a:r>
              <a:rPr lang="uk-UA" altLang="en-US" sz="2100" b="1"/>
              <a:t>сфері вищої освіти.</a:t>
            </a:r>
            <a:endParaRPr lang="ru-RU" altLang="ru-RU" sz="3000" i="1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E645D7C-34B4-450E-BF0F-12D7D8B3F217}" type="slidenum">
              <a:rPr lang="uk-UA" altLang="en-US">
                <a:solidFill>
                  <a:srgbClr val="898989"/>
                </a:solidFill>
              </a:rPr>
              <a:pPr eaLnBrk="1" hangingPunct="1"/>
              <a:t>5</a:t>
            </a:fld>
            <a:endParaRPr lang="uk-UA" altLang="en-US">
              <a:solidFill>
                <a:srgbClr val="898989"/>
              </a:solidFill>
            </a:endParaRP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620713" y="611188"/>
            <a:ext cx="813752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uk-UA" altLang="en-US" sz="900" b="1"/>
          </a:p>
          <a:p>
            <a:pPr algn="ctr" eaLnBrk="1" hangingPunct="1"/>
            <a:r>
              <a:rPr lang="uk-UA" altLang="ru-RU" sz="3000" i="1">
                <a:cs typeface="Times New Roman" panose="02020603050405020304" pitchFamily="18" charset="0"/>
              </a:rPr>
              <a:t> </a:t>
            </a:r>
            <a:endParaRPr lang="ru-RU" altLang="ru-RU" sz="3000" i="1">
              <a:cs typeface="Times New Roman" panose="02020603050405020304" pitchFamily="18" charset="0"/>
            </a:endParaRPr>
          </a:p>
        </p:txBody>
      </p:sp>
      <p:pic>
        <p:nvPicPr>
          <p:cNvPr id="615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01" t="13963" r="9329" b="4008"/>
          <a:stretch>
            <a:fillRect/>
          </a:stretch>
        </p:blipFill>
        <p:spPr bwMode="auto">
          <a:xfrm>
            <a:off x="468313" y="0"/>
            <a:ext cx="8496300" cy="685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703263" y="500063"/>
            <a:ext cx="797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i="1" dirty="0">
                <a:solidFill>
                  <a:schemeClr val="accent5">
                    <a:lumMod val="50000"/>
                  </a:schemeClr>
                </a:solidFill>
                <a:cs typeface="Arial" charset="0"/>
              </a:rPr>
              <a:t>    </a:t>
            </a:r>
            <a:endParaRPr lang="uk-UA" sz="2400" dirty="0">
              <a:cs typeface="Arial" charset="0"/>
            </a:endParaRP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22808D-752C-4FBD-89FD-2C99F65C7DB7}" type="slidenum">
              <a:rPr lang="uk-UA" altLang="en-US">
                <a:solidFill>
                  <a:srgbClr val="898989"/>
                </a:solidFill>
              </a:rPr>
              <a:pPr eaLnBrk="1" hangingPunct="1"/>
              <a:t>6</a:t>
            </a:fld>
            <a:endParaRPr lang="uk-UA" altLang="en-US">
              <a:solidFill>
                <a:srgbClr val="898989"/>
              </a:solidFill>
            </a:endParaRPr>
          </a:p>
        </p:txBody>
      </p:sp>
      <p:sp>
        <p:nvSpPr>
          <p:cNvPr id="7174" name="Прямоугольник 4"/>
          <p:cNvSpPr>
            <a:spLocks noChangeArrowheads="1"/>
          </p:cNvSpPr>
          <p:nvPr/>
        </p:nvSpPr>
        <p:spPr bwMode="auto">
          <a:xfrm>
            <a:off x="620713" y="611188"/>
            <a:ext cx="8137525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uk-UA" altLang="en-US" sz="900" b="1"/>
          </a:p>
          <a:p>
            <a:pPr algn="ctr" eaLnBrk="1" hangingPunct="1"/>
            <a:r>
              <a:rPr lang="uk-UA" altLang="ru-RU" sz="3000" i="1">
                <a:cs typeface="Times New Roman" panose="02020603050405020304" pitchFamily="18" charset="0"/>
              </a:rPr>
              <a:t> </a:t>
            </a:r>
            <a:endParaRPr lang="ru-RU" altLang="ru-RU" sz="3000" i="1">
              <a:cs typeface="Times New Roman" panose="02020603050405020304" pitchFamily="18" charset="0"/>
            </a:endParaRPr>
          </a:p>
        </p:txBody>
      </p:sp>
      <p:pic>
        <p:nvPicPr>
          <p:cNvPr id="7175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1" t="12666" r="10579" b="4008"/>
          <a:stretch>
            <a:fillRect/>
          </a:stretch>
        </p:blipFill>
        <p:spPr bwMode="auto">
          <a:xfrm>
            <a:off x="382588" y="115888"/>
            <a:ext cx="8510587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89937" cy="592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endParaRPr lang="uk-UA" altLang="ru-RU" sz="800" b="1" dirty="0"/>
          </a:p>
          <a:p>
            <a:pPr algn="just">
              <a:defRPr/>
            </a:pPr>
            <a:r>
              <a:rPr lang="uk-UA" altLang="ru-RU" sz="2400" b="1" dirty="0"/>
              <a:t>     </a:t>
            </a:r>
            <a:r>
              <a:rPr lang="uk-UA" altLang="ru-RU" sz="2400" b="1" dirty="0">
                <a:latin typeface="+mn-lt"/>
              </a:rPr>
              <a:t>Мета НМЕДВО:</a:t>
            </a:r>
          </a:p>
          <a:p>
            <a:pPr algn="just">
              <a:defRPr/>
            </a:pPr>
            <a:endParaRPr lang="uk-UA" altLang="ru-RU" sz="900" b="1" dirty="0">
              <a:latin typeface="+mn-lt"/>
            </a:endParaRPr>
          </a:p>
          <a:p>
            <a:pPr algn="just">
              <a:spcAft>
                <a:spcPts val="0"/>
              </a:spcAft>
              <a:defRPr/>
            </a:pPr>
            <a:r>
              <a:rPr lang="uk-UA" sz="2600" dirty="0">
                <a:latin typeface="+mn-lt"/>
              </a:rPr>
              <a:t>Створення на концептуальних засадах сучасної ринкової економіки  Нової моделі економічної діяльності у сфері вищої освіти України, яка б задовольняли економічні інтереси основних суб’єктів економічних відносин у сфері вищої освіти: 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uk-UA" sz="2600" dirty="0">
                <a:latin typeface="+mn-lt"/>
              </a:rPr>
              <a:t>здобувачів вищої освіти – споживачів послуг у сфері вищої освіти; </a:t>
            </a:r>
            <a:endParaRPr lang="ru-RU" sz="2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uk-UA" sz="2600" dirty="0">
                <a:latin typeface="+mn-lt"/>
              </a:rPr>
              <a:t>закладів вищої освіти – виробників і надавачів послуг </a:t>
            </a:r>
            <a:r>
              <a:rPr lang="uk-UA" sz="2600" dirty="0"/>
              <a:t>у сфері </a:t>
            </a:r>
            <a:r>
              <a:rPr lang="uk-UA" sz="2600" dirty="0">
                <a:latin typeface="+mn-lt"/>
              </a:rPr>
              <a:t>вищої освіти; </a:t>
            </a:r>
            <a:endParaRPr lang="ru-RU" sz="2600" dirty="0">
              <a:latin typeface="+mn-lt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uk-UA" sz="2600" dirty="0">
                <a:latin typeface="+mn-lt"/>
              </a:rPr>
              <a:t>органів державної влади та місцевого самоврядування, корпорацій, громадських організацій, фізичних осіб – замовників на виробництво і надання послуг </a:t>
            </a:r>
            <a:r>
              <a:rPr lang="uk-UA" sz="2600" dirty="0"/>
              <a:t>у сфері </a:t>
            </a:r>
            <a:r>
              <a:rPr lang="uk-UA" sz="2600" dirty="0">
                <a:latin typeface="+mn-lt"/>
              </a:rPr>
              <a:t>вищої освіти</a:t>
            </a:r>
            <a:r>
              <a:rPr lang="uk-UA" sz="2600" dirty="0">
                <a:latin typeface="+mj-lt"/>
              </a:rPr>
              <a:t>.</a:t>
            </a:r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6C50C53-0814-4DEB-9C3A-DF06509D39B9}" type="slidenum">
              <a:rPr lang="uk-UA" altLang="en-US">
                <a:solidFill>
                  <a:srgbClr val="898989"/>
                </a:solidFill>
              </a:rPr>
              <a:pPr eaLnBrk="1" hangingPunct="1"/>
              <a:t>7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468313" y="500063"/>
            <a:ext cx="8389937" cy="606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en-US" sz="2800" i="1">
                <a:solidFill>
                  <a:srgbClr val="215968"/>
                </a:solidFill>
              </a:rPr>
              <a:t>      </a:t>
            </a:r>
            <a:r>
              <a:rPr lang="uk-UA" altLang="en-US" sz="2400" b="1"/>
              <a:t>Основні цілі НМЕДВО: </a:t>
            </a:r>
          </a:p>
          <a:p>
            <a:pPr algn="just" eaLnBrk="1" hangingPunct="1">
              <a:buFont typeface="Microsoft Sans Serif" panose="020B0604020202020204" pitchFamily="34" charset="0"/>
              <a:buAutoNum type="arabicPeriod"/>
            </a:pPr>
            <a:r>
              <a:rPr lang="uk-UA" altLang="ru-RU" sz="2400">
                <a:cs typeface="Times New Roman" panose="02020603050405020304" pitchFamily="18" charset="0"/>
              </a:rPr>
              <a:t>Забезпечення конституційного права громадян на доступне і безоплатне здобуття вищої освіти відповідно до державних стандартів у державних і комунальних закладах вищої освіти на конкурсній основі в межах обсягу підготовки фахівців для загальносуспільних потреб (державне і регіональні замовлення);</a:t>
            </a:r>
            <a:endParaRPr lang="ru-RU" altLang="ru-RU" sz="2400">
              <a:cs typeface="Times New Roman" panose="02020603050405020304" pitchFamily="18" charset="0"/>
            </a:endParaRPr>
          </a:p>
          <a:p>
            <a:pPr algn="just" eaLnBrk="1" hangingPunct="1">
              <a:buFont typeface="Microsoft Sans Serif" panose="020B0604020202020204" pitchFamily="34" charset="0"/>
              <a:buAutoNum type="arabicPeriod"/>
            </a:pPr>
            <a:r>
              <a:rPr lang="uk-UA" altLang="ru-RU" sz="2400">
                <a:cs typeface="Times New Roman" panose="02020603050405020304" pitchFamily="18" charset="0"/>
              </a:rPr>
              <a:t>Підвищення якості послуг </a:t>
            </a:r>
            <a:r>
              <a:rPr lang="uk-UA" altLang="en-US" sz="2400"/>
              <a:t>у сфері </a:t>
            </a:r>
            <a:r>
              <a:rPr lang="uk-UA" altLang="ru-RU" sz="2400">
                <a:cs typeface="Times New Roman" panose="02020603050405020304" pitchFamily="18" charset="0"/>
              </a:rPr>
              <a:t>вищої освіти відповідно до державних стандартів таких послуг, як основи вимірювання їх якості та визначення їх вартості з урахуванням якості;</a:t>
            </a:r>
            <a:endParaRPr lang="ru-RU" altLang="ru-RU" sz="2400">
              <a:cs typeface="Times New Roman" panose="02020603050405020304" pitchFamily="18" charset="0"/>
            </a:endParaRPr>
          </a:p>
          <a:p>
            <a:pPr algn="just" eaLnBrk="1" hangingPunct="1">
              <a:buFont typeface="Microsoft Sans Serif" panose="020B0604020202020204" pitchFamily="34" charset="0"/>
              <a:buAutoNum type="arabicPeriod"/>
            </a:pPr>
            <a:r>
              <a:rPr lang="uk-UA" altLang="ru-RU" sz="2400">
                <a:cs typeface="Times New Roman" panose="02020603050405020304" pitchFamily="18" charset="0"/>
              </a:rPr>
              <a:t>Забезпечення права ЗВО на економічну (у т.ч. фінансову) автономію; </a:t>
            </a:r>
          </a:p>
          <a:p>
            <a:pPr algn="just" eaLnBrk="1" hangingPunct="1">
              <a:buFont typeface="Microsoft Sans Serif" panose="020B0604020202020204" pitchFamily="34" charset="0"/>
              <a:buAutoNum type="arabicPeriod"/>
            </a:pPr>
            <a:r>
              <a:rPr lang="uk-UA" altLang="ru-RU" sz="2400">
                <a:cs typeface="Times New Roman" panose="02020603050405020304" pitchFamily="18" charset="0"/>
              </a:rPr>
              <a:t>Подолання корупції в економічній діяльності у сфері вищої освіти України.</a:t>
            </a:r>
          </a:p>
          <a:p>
            <a:pPr algn="just" eaLnBrk="1" hangingPunct="1">
              <a:buFont typeface="Microsoft Sans Serif" panose="020B0604020202020204" pitchFamily="34" charset="0"/>
              <a:buAutoNum type="arabicPeriod"/>
            </a:pPr>
            <a:r>
              <a:rPr lang="uk-UA" altLang="ru-RU" sz="2400">
                <a:cs typeface="Times New Roman" panose="02020603050405020304" pitchFamily="18" charset="0"/>
              </a:rPr>
              <a:t>Підвищення ефективності використання державних коштів, які направляються на оплату послуг </a:t>
            </a:r>
            <a:r>
              <a:rPr lang="uk-UA" altLang="en-US" sz="2400"/>
              <a:t>у сфері </a:t>
            </a:r>
            <a:r>
              <a:rPr lang="uk-UA" altLang="ru-RU" sz="2400">
                <a:cs typeface="Times New Roman" panose="02020603050405020304" pitchFamily="18" charset="0"/>
              </a:rPr>
              <a:t>вищої освіти.</a:t>
            </a:r>
            <a:endParaRPr lang="ru-RU" altLang="en-US" sz="240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4ED4F9-2340-4997-992C-56AE07CFBF11}" type="slidenum">
              <a:rPr lang="uk-UA" altLang="en-US">
                <a:solidFill>
                  <a:srgbClr val="898989"/>
                </a:solidFill>
              </a:rPr>
              <a:pPr eaLnBrk="1" hangingPunct="1"/>
              <a:t>8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" y="-635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0"/>
            <a:ext cx="714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109538"/>
            <a:ext cx="4619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Box 3"/>
          <p:cNvSpPr txBox="1">
            <a:spLocks noChangeArrowheads="1"/>
          </p:cNvSpPr>
          <p:nvPr/>
        </p:nvSpPr>
        <p:spPr bwMode="auto">
          <a:xfrm>
            <a:off x="703263" y="376238"/>
            <a:ext cx="8280400" cy="620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800" b="1"/>
              <a:t>Основні положення НМЕДВО</a:t>
            </a:r>
          </a:p>
          <a:p>
            <a:pPr algn="ctr" eaLnBrk="1" hangingPunct="1"/>
            <a:endParaRPr lang="uk-UA" altLang="ru-RU" sz="900" b="1"/>
          </a:p>
          <a:p>
            <a:pPr algn="just" eaLnBrk="1" hangingPunct="1"/>
            <a:r>
              <a:rPr lang="uk-UA" altLang="ru-RU" sz="2400" b="1"/>
              <a:t>      Головним результатом </a:t>
            </a:r>
            <a:r>
              <a:rPr lang="uk-UA" altLang="ru-RU" sz="2400" b="1" u="sng"/>
              <a:t>економічної</a:t>
            </a:r>
            <a:r>
              <a:rPr lang="uk-UA" altLang="ru-RU" sz="2400" b="1"/>
              <a:t> діяльності у сфері вищої освіти визнається </a:t>
            </a:r>
            <a:r>
              <a:rPr lang="uk-UA" altLang="ru-RU" sz="2800" b="1"/>
              <a:t>ПОСЛУГА У СФЕРІ ВИЩОЇ ОСВІТИ </a:t>
            </a:r>
            <a:r>
              <a:rPr lang="uk-UA" altLang="ru-RU" sz="2400" b="1"/>
              <a:t>за кожним рівнем і кожною спеціальністю вищої освіти.</a:t>
            </a:r>
          </a:p>
          <a:p>
            <a:pPr algn="ctr" eaLnBrk="1" hangingPunct="1"/>
            <a:endParaRPr lang="uk-UA" altLang="ru-RU" sz="800" b="1"/>
          </a:p>
          <a:p>
            <a:pPr algn="just" eaLnBrk="1" hangingPunct="1"/>
            <a:r>
              <a:rPr lang="uk-UA" altLang="ru-RU" sz="2400" b="1"/>
              <a:t>       Вартісний і якісний виміри кожної послуги </a:t>
            </a:r>
            <a:r>
              <a:rPr lang="uk-UA" altLang="en-US" sz="2400" b="1"/>
              <a:t>у сфері </a:t>
            </a:r>
            <a:r>
              <a:rPr lang="uk-UA" altLang="ru-RU" sz="2400" b="1"/>
              <a:t>вищої освіти здійснюються на основі державного стандарту послуги </a:t>
            </a:r>
            <a:r>
              <a:rPr lang="uk-UA" altLang="en-US" sz="2400" b="1"/>
              <a:t>у сфері </a:t>
            </a:r>
            <a:r>
              <a:rPr lang="uk-UA" altLang="ru-RU" sz="2400" b="1"/>
              <a:t>вищої освіти.</a:t>
            </a:r>
          </a:p>
          <a:p>
            <a:pPr algn="just" eaLnBrk="1" hangingPunct="1"/>
            <a:endParaRPr lang="uk-UA" altLang="ru-RU" sz="800" b="1"/>
          </a:p>
          <a:p>
            <a:pPr algn="just" eaLnBrk="1" hangingPunct="1"/>
            <a:r>
              <a:rPr lang="uk-UA" altLang="ru-RU" sz="2400" b="1"/>
              <a:t>        Забезпечення конституційного права громадян України на безоплатну вищу освіту здійснюється на умовах державного і регіональних замовлень шляхом оплати послуг </a:t>
            </a:r>
            <a:r>
              <a:rPr lang="uk-UA" altLang="en-US" sz="2400" b="1"/>
              <a:t>у сфері </a:t>
            </a:r>
            <a:r>
              <a:rPr lang="uk-UA" altLang="ru-RU" sz="2400" b="1"/>
              <a:t>вищої освіти за кожним рівнем і кожною спеціальністю вищої освіти за рахунок державного або місцевих бюджетів, а не шляхом фінансування закладів вищої освіти на їх утримання як бюджетних установ.</a:t>
            </a:r>
            <a:endParaRPr lang="uk-UA" altLang="en-US" sz="800"/>
          </a:p>
        </p:txBody>
      </p:sp>
      <p:sp>
        <p:nvSpPr>
          <p:cNvPr id="2" name="Місце для номера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70EBE9-ACEE-4E61-BE08-2E8DC3BAF684}" type="slidenum">
              <a:rPr lang="uk-UA" altLang="en-US">
                <a:solidFill>
                  <a:srgbClr val="898989"/>
                </a:solidFill>
              </a:rPr>
              <a:pPr eaLnBrk="1" hangingPunct="1"/>
              <a:t>9</a:t>
            </a:fld>
            <a:endParaRPr lang="uk-UA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11579</TotalTime>
  <Words>2830</Words>
  <Application>Microsoft Office PowerPoint</Application>
  <PresentationFormat>Екран (4:3)</PresentationFormat>
  <Paragraphs>249</Paragraphs>
  <Slides>22</Slides>
  <Notes>22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30" baseType="lpstr">
      <vt:lpstr>Calibri</vt:lpstr>
      <vt:lpstr>Arial</vt:lpstr>
      <vt:lpstr>Times New Roman</vt:lpstr>
      <vt:lpstr>Calibri Light</vt:lpstr>
      <vt:lpstr>Wingdings</vt:lpstr>
      <vt:lpstr>Microsoft Sans Serif</vt:lpstr>
      <vt:lpstr>Batang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Windows User</cp:lastModifiedBy>
  <cp:revision>188</cp:revision>
  <cp:lastPrinted>2018-06-19T11:12:50Z</cp:lastPrinted>
  <dcterms:created xsi:type="dcterms:W3CDTF">2010-02-23T11:30:32Z</dcterms:created>
  <dcterms:modified xsi:type="dcterms:W3CDTF">2018-07-17T11:36:12Z</dcterms:modified>
</cp:coreProperties>
</file>