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71" r:id="rId3"/>
    <p:sldId id="408" r:id="rId4"/>
    <p:sldId id="409" r:id="rId5"/>
    <p:sldId id="410" r:id="rId6"/>
    <p:sldId id="407" r:id="rId7"/>
    <p:sldId id="411" r:id="rId8"/>
    <p:sldId id="423" r:id="rId9"/>
    <p:sldId id="412" r:id="rId10"/>
    <p:sldId id="413" r:id="rId11"/>
    <p:sldId id="399" r:id="rId12"/>
    <p:sldId id="414" r:id="rId13"/>
    <p:sldId id="422" r:id="rId14"/>
    <p:sldId id="415" r:id="rId15"/>
    <p:sldId id="420" r:id="rId16"/>
    <p:sldId id="396" r:id="rId17"/>
    <p:sldId id="416" r:id="rId18"/>
    <p:sldId id="417" r:id="rId19"/>
    <p:sldId id="418" r:id="rId20"/>
  </p:sldIdLst>
  <p:sldSz cx="9144000" cy="6858000" type="screen4x3"/>
  <p:notesSz cx="6761163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22" y="-77"/>
      </p:cViewPr>
      <p:guideLst>
        <p:guide orient="horz" pos="3131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64125E-F718-4E3D-9FAB-ECECD062632C}" type="datetimeFigureOut">
              <a:rPr lang="ru-RU"/>
              <a:pPr>
                <a:defRPr/>
              </a:pPr>
              <a:t>16.07.2018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21DDD1-0A8A-431F-8A5D-AD13F45F7BE7}" type="slidenum">
              <a:rPr lang="ru-RU" altLang="en-US"/>
              <a:pPr/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4321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0406D3-9B18-474B-A12E-9D874B68386E}" type="datetimeFigureOut">
              <a:rPr lang="ru-RU"/>
              <a:pPr>
                <a:defRPr/>
              </a:pPr>
              <a:t>16.07.2018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ru-RU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167E67-A47E-417D-9071-FADC3FE015BE}" type="slidenum">
              <a:rPr lang="ru-RU" altLang="en-US"/>
              <a:pPr/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1526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6628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D08190-138A-4664-8AEB-3F3CC4617A47}" type="slidenum">
              <a:rPr lang="ru-RU" altLang="en-US"/>
              <a:pPr eaLnBrk="1" hangingPunct="1"/>
              <a:t>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370907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5F172C-1B01-4996-BF3B-AE56E1C91618}" type="slidenum">
              <a:rPr lang="ru-RU" altLang="en-US"/>
              <a:pPr eaLnBrk="1" hangingPunct="1"/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33457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4C4B14-00F9-4A88-873A-2259DFF35473}" type="slidenum">
              <a:rPr lang="ru-RU" altLang="en-US"/>
              <a:pPr eaLnBrk="1" hangingPunct="1"/>
              <a:t>11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2587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4A3A2A-2743-43F3-BCF6-6893DF90F4D8}" type="slidenum">
              <a:rPr lang="ru-RU" altLang="en-US"/>
              <a:pPr eaLnBrk="1" hangingPunct="1"/>
              <a:t>12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969735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8810F0-804F-421E-8FE9-1E027CE1CF94}" type="slidenum">
              <a:rPr lang="ru-RU" altLang="en-US"/>
              <a:pPr eaLnBrk="1" hangingPunct="1"/>
              <a:t>13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5815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40C643-A96A-4B8B-9B18-EDFD78C3EB36}" type="slidenum">
              <a:rPr lang="ru-RU" altLang="en-US"/>
              <a:pPr eaLnBrk="1" hangingPunct="1"/>
              <a:t>14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87114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BBB695-109C-42DF-A01D-D08CB8C8A6DF}" type="slidenum">
              <a:rPr lang="ru-RU" altLang="en-US"/>
              <a:pPr eaLnBrk="1" hangingPunct="1"/>
              <a:t>15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87598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4E8C59-0C40-4D1D-83C0-FBD6CD773E46}" type="slidenum">
              <a:rPr lang="ru-RU" altLang="en-US"/>
              <a:pPr eaLnBrk="1" hangingPunct="1"/>
              <a:t>16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427115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0EC8C8-270E-469D-A429-DE84F50DDFA6}" type="slidenum">
              <a:rPr lang="ru-RU" altLang="en-US"/>
              <a:pPr eaLnBrk="1" hangingPunct="1"/>
              <a:t>17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8337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1C40AF-8C74-4C5E-A756-33E88C0B1E56}" type="slidenum">
              <a:rPr lang="ru-RU" altLang="en-US"/>
              <a:pPr eaLnBrk="1" hangingPunct="1"/>
              <a:t>18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5507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9B533A-C1D0-4086-8CF2-ECBEDCD4F338}" type="slidenum">
              <a:rPr lang="ru-RU" altLang="en-US"/>
              <a:pPr eaLnBrk="1" hangingPunct="1"/>
              <a:t>19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47520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DCA14C-33E7-4EDE-ADAB-3C93CF5A02F4}" type="slidenum">
              <a:rPr lang="ru-RU" altLang="en-US"/>
              <a:pPr eaLnBrk="1" hangingPunct="1"/>
              <a:t>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60491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8BCC6F-47C2-4F73-BE22-EF28DB0B56D0}" type="slidenum">
              <a:rPr lang="ru-RU" altLang="en-US"/>
              <a:pPr eaLnBrk="1" hangingPunct="1"/>
              <a:t>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51710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EA4B6A-5691-44A7-8BD6-D75F150C3F83}" type="slidenum">
              <a:rPr lang="ru-RU" altLang="en-US"/>
              <a:pPr eaLnBrk="1" hangingPunct="1"/>
              <a:t>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74206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C5F85C-4E86-404F-BFF5-C9E5A2E5F741}" type="slidenum">
              <a:rPr lang="ru-RU" altLang="en-US"/>
              <a:pPr eaLnBrk="1" hangingPunct="1"/>
              <a:t>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58385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15FA6B-0E70-476A-B1B7-69C84C6662A6}" type="slidenum">
              <a:rPr lang="ru-RU" altLang="en-US"/>
              <a:pPr eaLnBrk="1" hangingPunct="1"/>
              <a:t>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25353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1B43E6-F7A9-4481-AD08-917B5F08F213}" type="slidenum">
              <a:rPr lang="ru-RU" altLang="en-US"/>
              <a:pPr eaLnBrk="1" hangingPunct="1"/>
              <a:t>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7785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651E3F-7002-4587-890E-7E2096E81279}" type="slidenum">
              <a:rPr lang="ru-RU" altLang="en-US"/>
              <a:pPr eaLnBrk="1" hangingPunct="1"/>
              <a:t>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6484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3486CD-1DAC-4674-A85F-527E48E9D5E4}" type="slidenum">
              <a:rPr lang="ru-RU" altLang="en-US"/>
              <a:pPr eaLnBrk="1" hangingPunct="1"/>
              <a:t>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2943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53ACD-ED4C-4F8C-A9B9-20B7FB752C6D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E2761-9527-4E4D-A638-006F9E53A6C0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49909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2ED5B-1203-4129-BE01-9D744F701C13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F1BCD-6675-49F2-BB12-AEE620CA24D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63701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5D80-8318-4105-B899-2DB86D4EDBCE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C9BED-BF31-4A6E-BD9A-8429F662C2DC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98830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D31A2-C29B-422E-905B-20883D282A20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1EB9E-03F6-46C7-9777-8219693632DC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03265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10485-096E-4E2B-8B6D-2F170F33E533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B8D02-A1C1-47B3-9C75-164E5FF40F7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39175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A1CDF-4517-4A3C-96B7-CFB46ED2337C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5326B-52EC-48D7-96BF-39AC2294A824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45605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D9FED-170D-40EB-9987-253BD6816260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E628F-16A1-47DF-976C-3F92E24CE004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25471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FF519-5F81-4F8F-8198-11A09B4CA367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F4651-059F-4686-8ACE-F0741F8A5ECF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59573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B1FC7-0673-4A1C-814F-69F8F738F9B4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71D95-5FB6-4ECF-8493-27A606E57A1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59010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51D2-256B-4757-83E8-BAD984C56494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7378C-0677-4F39-97EF-315373C768EF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421174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3FC7-E469-49D8-A59E-59A9FCBB4225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5EE7-D3AA-4CE4-B3DC-1A489A66B2AE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28696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Зразок тексту</a:t>
            </a:r>
          </a:p>
          <a:p>
            <a:pPr lvl="1"/>
            <a:r>
              <a:rPr lang="uk-UA" altLang="en-US" smtClean="0"/>
              <a:t>Другий рівень</a:t>
            </a:r>
          </a:p>
          <a:p>
            <a:pPr lvl="2"/>
            <a:r>
              <a:rPr lang="uk-UA" altLang="en-US" smtClean="0"/>
              <a:t>Третій рівень</a:t>
            </a:r>
          </a:p>
          <a:p>
            <a:pPr lvl="3"/>
            <a:r>
              <a:rPr lang="uk-UA" altLang="en-US" smtClean="0"/>
              <a:t>Четвертий рівень</a:t>
            </a:r>
          </a:p>
          <a:p>
            <a:pPr lvl="4"/>
            <a:r>
              <a:rPr lang="uk-UA" altLang="en-US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1F993B-2070-43E4-98D0-7CBB4C52D4AD}" type="datetime1">
              <a:rPr lang="uk-UA"/>
              <a:pPr>
                <a:defRPr/>
              </a:pPr>
              <a:t>16.07.2018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03280E8-340F-4D5A-B8B4-78C501453D76}" type="slidenum">
              <a:rPr lang="uk-UA" altLang="en-US"/>
              <a:pPr/>
              <a:t>‹№›</a:t>
            </a:fld>
            <a:endParaRPr lang="uk-U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788"/>
            <a:ext cx="9144000" cy="4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5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57163"/>
            <a:ext cx="555625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392113" y="749300"/>
            <a:ext cx="8501062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en-US" sz="2400" b="1"/>
              <a:t>Національна академія педагогічних наук України</a:t>
            </a:r>
          </a:p>
          <a:p>
            <a:pPr algn="ctr" eaLnBrk="1" hangingPunct="1"/>
            <a:r>
              <a:rPr lang="uk-UA" altLang="en-US" sz="2400" b="1"/>
              <a:t>Інститут вищої освіти</a:t>
            </a:r>
          </a:p>
          <a:p>
            <a:pPr algn="ctr" eaLnBrk="1" hangingPunct="1"/>
            <a:r>
              <a:rPr lang="uk-UA" altLang="en-US" sz="2400" b="1"/>
              <a:t>Відділ економіки вищої освіти</a:t>
            </a:r>
          </a:p>
          <a:p>
            <a:pPr algn="ctr" eaLnBrk="1" hangingPunct="1"/>
            <a:r>
              <a:rPr lang="uk-UA" altLang="en-US" sz="3200" b="1"/>
              <a:t>Про результати наукового дослідження  «Економічні відносини у системі вищої освіти: модернізація в умовах інноваційної економіки» (2015-2017рр.) </a:t>
            </a:r>
            <a:endParaRPr lang="ru-RU" altLang="en-US" sz="3200" b="1"/>
          </a:p>
        </p:txBody>
      </p:sp>
      <p:sp>
        <p:nvSpPr>
          <p:cNvPr id="3079" name="TextBox 2"/>
          <p:cNvSpPr txBox="1">
            <a:spLocks noChangeArrowheads="1"/>
          </p:cNvSpPr>
          <p:nvPr/>
        </p:nvSpPr>
        <p:spPr bwMode="auto">
          <a:xfrm>
            <a:off x="827088" y="3933825"/>
            <a:ext cx="7934325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dirty="0">
                <a:cs typeface="Arial" charset="0"/>
              </a:rPr>
              <a:t>Вітренко Ю.М.</a:t>
            </a:r>
            <a:endParaRPr lang="ru-RU" sz="2400" b="1" dirty="0">
              <a:cs typeface="Arial" charset="0"/>
            </a:endParaRPr>
          </a:p>
          <a:p>
            <a:pPr>
              <a:defRPr/>
            </a:pPr>
            <a:r>
              <a:rPr lang="uk-UA" sz="2400" dirty="0">
                <a:cs typeface="Arial" charset="0"/>
              </a:rPr>
              <a:t>науковий керівник, </a:t>
            </a:r>
          </a:p>
          <a:p>
            <a:pPr>
              <a:defRPr/>
            </a:pPr>
            <a:r>
              <a:rPr lang="uk-UA" sz="2400" dirty="0">
                <a:cs typeface="Arial" charset="0"/>
              </a:rPr>
              <a:t>кандидат економічних наук, доцент, </a:t>
            </a:r>
          </a:p>
          <a:p>
            <a:pPr>
              <a:defRPr/>
            </a:pPr>
            <a:r>
              <a:rPr lang="uk-UA" sz="2400" dirty="0">
                <a:cs typeface="Arial" charset="0"/>
              </a:rPr>
              <a:t>завідувач відділу економіки вищої освіти, </a:t>
            </a:r>
          </a:p>
          <a:p>
            <a:pPr>
              <a:defRPr/>
            </a:pPr>
            <a:r>
              <a:rPr lang="uk-UA" sz="2400" dirty="0">
                <a:cs typeface="Arial" charset="0"/>
              </a:rPr>
              <a:t>Заслужений економіст України.</a:t>
            </a:r>
          </a:p>
          <a:p>
            <a:pPr>
              <a:defRPr/>
            </a:pPr>
            <a:endParaRPr lang="ru-RU" sz="800" b="1" dirty="0">
              <a:solidFill>
                <a:schemeClr val="accent5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ru-RU" sz="2400" b="1" dirty="0" err="1">
                <a:cs typeface="Arial" charset="0"/>
              </a:rPr>
              <a:t>Київ</a:t>
            </a:r>
            <a:r>
              <a:rPr lang="ru-RU" sz="2400" b="1" dirty="0">
                <a:cs typeface="Arial" charset="0"/>
              </a:rPr>
              <a:t>, 21 </a:t>
            </a:r>
            <a:r>
              <a:rPr lang="ru-RU" sz="2400" b="1" dirty="0" err="1">
                <a:cs typeface="Arial" charset="0"/>
              </a:rPr>
              <a:t>червня</a:t>
            </a:r>
            <a:r>
              <a:rPr lang="ru-RU" sz="2400" b="1" dirty="0">
                <a:cs typeface="Arial" charset="0"/>
              </a:rPr>
              <a:t> 2018 р.</a:t>
            </a:r>
            <a:endParaRPr lang="ru-RU" altLang="ru-RU" sz="2400" b="1" dirty="0">
              <a:cs typeface="Arial" charset="0"/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A97D20-FCC0-40A7-9170-9062A9CA9464}" type="slidenum">
              <a:rPr lang="uk-UA" altLang="en-US">
                <a:solidFill>
                  <a:srgbClr val="898989"/>
                </a:solidFill>
              </a:rPr>
              <a:pPr eaLnBrk="1" hangingPunct="1"/>
              <a:t>1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51837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en-US" sz="2400" b="1"/>
              <a:t>У результаті  дослідження </a:t>
            </a:r>
          </a:p>
          <a:p>
            <a:pPr algn="just" eaLnBrk="1" hangingPunct="1"/>
            <a:r>
              <a:rPr lang="uk-UA" altLang="en-US" sz="2400" b="1" i="1"/>
              <a:t>запропоновано:</a:t>
            </a:r>
          </a:p>
          <a:p>
            <a:pPr algn="just" eaLnBrk="1" hangingPunct="1"/>
            <a:r>
              <a:rPr lang="uk-UA" altLang="en-US" sz="2400"/>
              <a:t>     </a:t>
            </a:r>
            <a:r>
              <a:rPr lang="uk-UA" altLang="en-US" sz="2400" b="1"/>
              <a:t>основні економічні визначення внести до нормативно-правових актів України, що регулюють економічні відносини у сфері вищої освіти, перш за все до Закону України «Про вищу освіту».</a:t>
            </a:r>
            <a:endParaRPr lang="ru-RU" altLang="en-US" sz="4800" b="1"/>
          </a:p>
          <a:p>
            <a:pPr algn="just" eaLnBrk="1" hangingPunct="1"/>
            <a:r>
              <a:rPr lang="uk-UA" altLang="en-US" sz="2400"/>
              <a:t>    </a:t>
            </a:r>
            <a:r>
              <a:rPr lang="uk-UA" altLang="en-US" sz="2400" b="1"/>
              <a:t>Впровадити Нову модель економічної діяльності в сфері вищої освіти України (НМЕДВО),</a:t>
            </a:r>
            <a:r>
              <a:rPr lang="uk-UA" altLang="en-US" sz="2400"/>
              <a:t> яка б задовольняла економічні інтереси основних суб’єктів економічних відносин у сфері вищої освіти: здобувачів вищої освіти – споживачів послуг у сфері вищої освіти; закладів вищої освіти – виробників і надавачів послуг у сфері вищої освіти; органів державної влади та місцевого самоврядування, корпорацій, громадських організацій, фізичних осіб – замовників на виробництво і надання послуг вищої освіти.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62A28C-7B26-4E4B-93BA-66CFAC9D2443}" type="slidenum">
              <a:rPr lang="uk-UA" altLang="en-US">
                <a:solidFill>
                  <a:srgbClr val="898989"/>
                </a:solidFill>
              </a:rPr>
              <a:pPr eaLnBrk="1" hangingPunct="1"/>
              <a:t>10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3"/>
          <p:cNvSpPr txBox="1">
            <a:spLocks noChangeArrowheads="1"/>
          </p:cNvSpPr>
          <p:nvPr/>
        </p:nvSpPr>
        <p:spPr bwMode="auto">
          <a:xfrm>
            <a:off x="684213" y="428625"/>
            <a:ext cx="8280400" cy="587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endParaRPr lang="uk-UA" altLang="en-US" sz="800"/>
          </a:p>
          <a:p>
            <a:pPr algn="ctr" eaLnBrk="1" hangingPunct="1"/>
            <a:r>
              <a:rPr lang="uk-UA" altLang="en-US" sz="2400" b="1"/>
              <a:t>   Апробація результатів дослідження:</a:t>
            </a:r>
          </a:p>
          <a:p>
            <a:pPr algn="just" eaLnBrk="1" hangingPunct="1"/>
            <a:endParaRPr lang="uk-UA" altLang="en-US" sz="800" b="1" i="1"/>
          </a:p>
          <a:p>
            <a:pPr algn="just" eaLnBrk="1" hangingPunct="1"/>
            <a:r>
              <a:rPr lang="uk-UA" altLang="en-US" sz="2100" i="1"/>
              <a:t>- </a:t>
            </a:r>
            <a:r>
              <a:rPr lang="uk-UA" altLang="en-US" sz="2100" b="1"/>
              <a:t>здійснено більше ніж на 50 наукових форумах і заходах, зокрема: </a:t>
            </a:r>
          </a:p>
          <a:p>
            <a:pPr algn="just" eaLnBrk="1" hangingPunct="1"/>
            <a:r>
              <a:rPr lang="uk-UA" altLang="en-US" sz="2100" b="1"/>
              <a:t>     </a:t>
            </a:r>
            <a:r>
              <a:rPr lang="uk-UA" altLang="en-US" sz="2100"/>
              <a:t>Міжнародна українсько-польська наукова конференція Класичний університет у контексті викликів епохи (Classic University in the Context of Challenges of the Epoch), 22–23 вересня 2016 року у Київському національному університеті імені Тараса Шевченка, </a:t>
            </a:r>
            <a:r>
              <a:rPr lang="uk-UA" altLang="en-US" sz="2100" b="1" i="1"/>
              <a:t>виступ                        Вітренка Ю.М. «Фінансова автономія університетів: чи можлива вона у статусі «бюджетна установа»?»;</a:t>
            </a:r>
          </a:p>
          <a:p>
            <a:pPr algn="just" eaLnBrk="1" hangingPunct="1"/>
            <a:r>
              <a:rPr lang="uk-UA" altLang="en-US" sz="2100"/>
              <a:t>      Міжнародний семінар Європейського фонду освіти (ЄФО) в Тбілісі, 25-27 жовтня 2017 року, </a:t>
            </a:r>
            <a:r>
              <a:rPr lang="uk-UA" altLang="en-US" sz="2100" b="1" i="1"/>
              <a:t>виступ Мельника С.В. «Формування системи визнання професійних кваліфікацій на пострадянському просторі (особливості, переваги та ризики)»</a:t>
            </a:r>
            <a:r>
              <a:rPr lang="uk-UA" altLang="en-US" sz="2100"/>
              <a:t>;</a:t>
            </a:r>
          </a:p>
          <a:p>
            <a:pPr algn="just" eaLnBrk="1" hangingPunct="1"/>
            <a:r>
              <a:rPr lang="uk-UA" altLang="en-US" sz="2100"/>
              <a:t>     Методологічний семінар «Концептуальні засади розроблення Національного рейтингу закладів вищої освіти», 22 березня 2018 року у Національній академії педагогічних наук України, </a:t>
            </a:r>
            <a:r>
              <a:rPr lang="uk-UA" altLang="en-US" sz="2100" b="1" i="1"/>
              <a:t>виступ                  Вітренка Ю.М. «Рейтингування університетів: економічний аспект».</a:t>
            </a:r>
            <a:endParaRPr lang="ru-RU" altLang="en-US" sz="24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739BDBF-D871-49B8-ADC5-B57B3AA3CBE5}" type="slidenum">
              <a:rPr lang="uk-UA" altLang="en-US">
                <a:solidFill>
                  <a:srgbClr val="898989"/>
                </a:solidFill>
              </a:rPr>
              <a:pPr eaLnBrk="1" hangingPunct="1"/>
              <a:t>11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just" eaLnBrk="1" hangingPunct="1"/>
            <a:r>
              <a:rPr lang="uk-UA" altLang="en-US" sz="2400" b="1" i="1"/>
              <a:t>Круглі столи:</a:t>
            </a:r>
          </a:p>
          <a:p>
            <a:pPr algn="just" eaLnBrk="1" hangingPunct="1"/>
            <a:r>
              <a:rPr lang="uk-UA" altLang="en-US" sz="2400"/>
              <a:t>    </a:t>
            </a:r>
            <a:r>
              <a:rPr lang="uk-UA" altLang="en-US" sz="2200"/>
              <a:t>«Нова модель економічної діяльності в сфері вищої освіти України» (25.04.2017 р., в ІВО НАПН України);</a:t>
            </a:r>
          </a:p>
          <a:p>
            <a:pPr algn="just" eaLnBrk="1" hangingPunct="1"/>
            <a:r>
              <a:rPr lang="uk-UA" altLang="en-US" sz="2200"/>
              <a:t>     «Сучасні проблеми упорядкування законодавчого поля у сфері розвитку вищої освіти», </a:t>
            </a:r>
            <a:r>
              <a:rPr lang="uk-UA" altLang="en-US" sz="2200" b="1" i="1"/>
              <a:t>виступ Ворони В.О. «Основні правові регулятори економічних відносин у сфері вищої освіти України: НМЕДВО», </a:t>
            </a:r>
            <a:r>
              <a:rPr lang="uk-UA" altLang="en-US" sz="2200"/>
              <a:t>(01.06.2017 р., в Інституті законодавства Верховної  Ради України); </a:t>
            </a:r>
          </a:p>
          <a:p>
            <a:pPr algn="just" eaLnBrk="1" hangingPunct="1"/>
            <a:r>
              <a:rPr lang="uk-UA" altLang="en-US" sz="2200"/>
              <a:t>     «Нова модель економічної діяльності в сфері вищої освіти України», </a:t>
            </a:r>
            <a:r>
              <a:rPr lang="uk-UA" altLang="en-US" sz="2200" b="1" i="1"/>
              <a:t>виступ Вітренка Ю.М. «НМЕДВО», </a:t>
            </a:r>
            <a:r>
              <a:rPr lang="uk-UA" altLang="en-US" sz="2200"/>
              <a:t>(25.10.2017 р., у Відділенні вищої освіти НАПН України); </a:t>
            </a:r>
          </a:p>
          <a:p>
            <a:pPr algn="just" eaLnBrk="1" hangingPunct="1"/>
            <a:r>
              <a:rPr lang="uk-UA" altLang="en-US" sz="2200"/>
              <a:t>    «Інституційне забезпечення національної системи кваліфікацій: стан, проблеми і шляхи вирішення», </a:t>
            </a:r>
            <a:r>
              <a:rPr lang="uk-UA" altLang="en-US" sz="2200" b="1" i="1"/>
              <a:t>виступ Мельника С.В. «Інституційне забезпечення Національної системи кваліфікацій: стан, проблеми та шляхи їх вирішення», </a:t>
            </a:r>
            <a:r>
              <a:rPr lang="uk-UA" altLang="en-US" sz="2200"/>
              <a:t> (02.03.2018 р., у Комітеті ВРУ з питань науки і освіти)</a:t>
            </a:r>
            <a:r>
              <a:rPr lang="uk-UA" altLang="en-US" sz="2300"/>
              <a:t>. </a:t>
            </a:r>
            <a:r>
              <a:rPr lang="uk-UA" altLang="en-US" sz="2300" i="1"/>
              <a:t>      </a:t>
            </a:r>
            <a:endParaRPr lang="uk-UA" altLang="en-US" sz="23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EC4B35-1BF5-464B-B0D2-EC9F2D6692AA}" type="slidenum">
              <a:rPr lang="uk-UA" altLang="en-US">
                <a:solidFill>
                  <a:srgbClr val="898989"/>
                </a:solidFill>
              </a:rPr>
              <a:pPr eaLnBrk="1" hangingPunct="1"/>
              <a:t>12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566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just" eaLnBrk="1" hangingPunct="1"/>
            <a:r>
              <a:rPr lang="uk-UA" altLang="en-US" sz="2400" b="1" i="1"/>
              <a:t>Інші заходи: </a:t>
            </a:r>
          </a:p>
          <a:p>
            <a:pPr algn="just" eaLnBrk="1" hangingPunct="1"/>
            <a:r>
              <a:rPr lang="uk-UA" altLang="en-US" sz="2200"/>
              <a:t>    засідання Робочої групи з питань фінансування вищої освіти,</a:t>
            </a:r>
            <a:r>
              <a:rPr lang="uk-UA" altLang="en-US" sz="2200" b="1" i="1"/>
              <a:t> виступ Вітренка Ю.М. «Нова модель економічної діяльності у сфері вищої освіти України»,</a:t>
            </a:r>
            <a:r>
              <a:rPr lang="uk-UA" altLang="en-US" sz="2200"/>
              <a:t>  (09.11.2017 р., у МОН України); </a:t>
            </a:r>
          </a:p>
          <a:p>
            <a:pPr algn="just" eaLnBrk="1" hangingPunct="1"/>
            <a:r>
              <a:rPr lang="uk-UA" altLang="en-US" sz="2200"/>
              <a:t>    засідання Робочої групи з розроблення проекту Концепції реформування фінансування вищої освіти </a:t>
            </a:r>
            <a:r>
              <a:rPr lang="uk-UA" altLang="en-US" sz="2200" b="1" i="1"/>
              <a:t>виступ                      Вітренка Ю.М. «Нова модель економічної діяльності у сфері вищої освіти України»,</a:t>
            </a:r>
            <a:r>
              <a:rPr lang="uk-UA" altLang="en-US" sz="2200"/>
              <a:t> (05.01.2018 р., у Мінекономрозвитку України); </a:t>
            </a:r>
          </a:p>
          <a:p>
            <a:pPr algn="just" eaLnBrk="1" hangingPunct="1"/>
            <a:r>
              <a:rPr lang="uk-UA" altLang="en-US" sz="2200"/>
              <a:t>     засідання Колегії МОН України, </a:t>
            </a:r>
            <a:r>
              <a:rPr lang="uk-UA" altLang="en-US" sz="2200" b="1" i="1"/>
              <a:t>виступ Ковтунця В.В.                         </a:t>
            </a:r>
            <a:r>
              <a:rPr lang="uk-UA" altLang="en-US" sz="2200"/>
              <a:t>(26.01 .2018 р.). </a:t>
            </a:r>
          </a:p>
          <a:p>
            <a:pPr algn="just" eaLnBrk="1" hangingPunct="1"/>
            <a:endParaRPr lang="uk-UA" altLang="en-US" sz="800" b="1"/>
          </a:p>
          <a:p>
            <a:pPr algn="ctr" eaLnBrk="1" hangingPunct="1"/>
            <a:r>
              <a:rPr lang="uk-UA" altLang="en-US" sz="3200" b="1"/>
              <a:t>На усіх зазначених заходах Нова модель економічної діяльності в сфері вищої освіти України отримала позитивну оцінку.</a:t>
            </a:r>
            <a:endParaRPr lang="uk-UA" altLang="en-US" sz="32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967EF1-7FFE-4438-AC72-BEFB238FD556}" type="slidenum">
              <a:rPr lang="uk-UA" altLang="en-US">
                <a:solidFill>
                  <a:srgbClr val="898989"/>
                </a:solidFill>
              </a:rPr>
              <a:pPr eaLnBrk="1" hangingPunct="1"/>
              <a:t>13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17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en-US" sz="2400" b="1"/>
              <a:t>Впровадження результатів НДР:</a:t>
            </a:r>
          </a:p>
          <a:p>
            <a:pPr algn="just" eaLnBrk="1" hangingPunct="1"/>
            <a:r>
              <a:rPr lang="uk-UA" altLang="en-US" sz="2100" b="1"/>
              <a:t>   </a:t>
            </a:r>
            <a:r>
              <a:rPr lang="uk-UA" altLang="en-US" sz="2200" b="1"/>
              <a:t>1. Рішенням Колегії Міністерства освіти і науки України </a:t>
            </a:r>
            <a:r>
              <a:rPr lang="uk-UA" altLang="en-US" sz="2200"/>
              <a:t>(26.01.2018 р., протокол № 1/2-4, «Про реформування фінансування та економічних відносин у сфері вищої освіти» п. 3) </a:t>
            </a:r>
            <a:r>
              <a:rPr lang="uk-UA" altLang="en-US" sz="2200" b="1"/>
              <a:t>ухвалено «Передбачити поступовий порядок включення закладів вищої освіти до Нової моделі економічних відносин у вищій освіті з дотриманням їх права на організаційну автономію».</a:t>
            </a:r>
          </a:p>
          <a:p>
            <a:pPr algn="just" eaLnBrk="1" hangingPunct="1"/>
            <a:endParaRPr lang="uk-UA" altLang="en-US" sz="800" b="1"/>
          </a:p>
          <a:p>
            <a:pPr algn="just" eaLnBrk="1" hangingPunct="1"/>
            <a:r>
              <a:rPr lang="uk-UA" altLang="en-US" sz="2100" b="1"/>
              <a:t>     2. Участь виконавців у робочих групах щодо реформування економічної діяльності у сфері освіти, у тому числі вищої:</a:t>
            </a:r>
          </a:p>
          <a:p>
            <a:pPr algn="just" eaLnBrk="1" hangingPunct="1"/>
            <a:r>
              <a:rPr lang="uk-UA" altLang="en-US" sz="2100" b="1"/>
              <a:t>   Вітренко Ю.М. – </a:t>
            </a:r>
            <a:r>
              <a:rPr lang="uk-UA" altLang="en-US" sz="2100"/>
              <a:t>експерт робочої групи Комітету Верховної ради України з питань науки та освіти; експерт робочої групи з питань реформування системи державного фінансування вищої освіти та сфери публічних закупівель МОН (наказ МОН №448 від 21.03.2017р.); експерт робочої  групи з розроблення Концепції реформування вищої освіти (Наказ Мінекономрозвитку від 13.09.2017 р., № 1352).</a:t>
            </a:r>
          </a:p>
          <a:p>
            <a:pPr algn="just" eaLnBrk="1" hangingPunct="1"/>
            <a:r>
              <a:rPr lang="uk-UA" altLang="en-US" sz="2100"/>
              <a:t>   </a:t>
            </a:r>
            <a:r>
              <a:rPr lang="uk-UA" altLang="en-US" sz="2100" b="1"/>
              <a:t>Ковтунець В.В.</a:t>
            </a:r>
            <a:r>
              <a:rPr lang="uk-UA" altLang="en-US" sz="2100"/>
              <a:t> – член Альянсу Програми сприяння зовнішньому тестуванню в Україні (США); експерт Проекту підтримки реформування вищої освіти в Україні (</a:t>
            </a:r>
            <a:r>
              <a:rPr lang="en-US" altLang="en-US" sz="2100"/>
              <a:t>RUHESP</a:t>
            </a:r>
            <a:r>
              <a:rPr lang="uk-UA" altLang="en-US" sz="2100"/>
              <a:t>) (США);</a:t>
            </a:r>
            <a:endParaRPr lang="uk-UA" altLang="en-US" sz="2100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EB8DEA-A75C-4FF7-A3E6-148DBCC2BEA9}" type="slidenum">
              <a:rPr lang="uk-UA" altLang="en-US">
                <a:solidFill>
                  <a:srgbClr val="898989"/>
                </a:solidFill>
              </a:rPr>
              <a:pPr eaLnBrk="1" hangingPunct="1"/>
              <a:t>14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5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en-US" sz="2100" b="1"/>
              <a:t>Впровадження результатів НДР:</a:t>
            </a:r>
          </a:p>
          <a:p>
            <a:pPr algn="just" eaLnBrk="1" hangingPunct="1"/>
            <a:r>
              <a:rPr lang="uk-UA" altLang="en-US" sz="2100" b="1"/>
              <a:t>    Мельник С.В. – </a:t>
            </a:r>
            <a:r>
              <a:rPr lang="uk-UA" altLang="en-US" sz="2100"/>
              <a:t>член робочої групи Комітету ВРУ з питань науки та освіти з підготовки проекту Закону України «Про внесення змін та доповнень до ЗУ «Про вищу освіту»; член робочої групи Комітету ВРУ з питань праці, соціальної політики і пенсійного забезпечення щодо доопрацювання проекту Трудового Кодексу України та його підготовки до розгляду ВРУ у другому читанні; Член робочої групи МОН з розробки  Концепції реформування педагогічної освіти; член Міжвідомчої робочої групи із запровадження Національної рамки кваліфікацій; член робочої групи з розроблення проекту ЗУ «Про професійну (професійно-технічну) освіту»; член Акредитаційної комісії України; Національний експерт Європейського фонду освіти з питань кваліфікацій Проекту Європейського фонду освіти «Сприяння запровадженню в Україні національної системи кваліфікацій».</a:t>
            </a:r>
          </a:p>
          <a:p>
            <a:pPr algn="just" eaLnBrk="1" hangingPunct="1"/>
            <a:endParaRPr lang="uk-UA" altLang="en-US" sz="800"/>
          </a:p>
          <a:p>
            <a:pPr algn="just" eaLnBrk="1" hangingPunct="1"/>
            <a:r>
              <a:rPr lang="uk-UA" altLang="en-US" sz="2200" b="1"/>
              <a:t>    3. На </a:t>
            </a:r>
            <a:r>
              <a:rPr lang="en-US" altLang="en-US" sz="2200" b="1"/>
              <a:t>IX </a:t>
            </a:r>
            <a:r>
              <a:rPr lang="uk-UA" altLang="en-US" sz="2200" b="1"/>
              <a:t>Міжнародній виставці «Інноватика в сучасній освіті» </a:t>
            </a:r>
            <a:r>
              <a:rPr lang="uk-UA" altLang="en-US" sz="2000" b="1"/>
              <a:t>НМЕДВО</a:t>
            </a:r>
            <a:r>
              <a:rPr lang="uk-UA" altLang="en-US" sz="2200" b="1"/>
              <a:t> визнано лауреатом конкурсу «Національне визнання наукових досліджень» у номінації «Інноваційний проект, педагогічна технологія».</a:t>
            </a:r>
            <a:endParaRPr lang="uk-UA" altLang="en-US" sz="21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13B9F9-5F42-473D-B775-8302990B95CE}" type="slidenum">
              <a:rPr lang="uk-UA" altLang="en-US">
                <a:solidFill>
                  <a:srgbClr val="898989"/>
                </a:solidFill>
              </a:rPr>
              <a:pPr eaLnBrk="1" hangingPunct="1"/>
              <a:t>15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473075" y="549275"/>
            <a:ext cx="842010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en-US" sz="2200" b="1"/>
              <a:t>4. За результатами НДР надано відповідні пропозиції і рекомендації</a:t>
            </a:r>
            <a:r>
              <a:rPr lang="uk-UA" altLang="en-US" sz="2200" b="1"/>
              <a:t>:</a:t>
            </a:r>
          </a:p>
          <a:p>
            <a:pPr algn="just" eaLnBrk="1" hangingPunct="1"/>
            <a:r>
              <a:rPr lang="uk-UA" altLang="en-US" sz="2000" b="1" i="1"/>
              <a:t>    Комітету Верховної ради з питань науки і освіти  України: </a:t>
            </a:r>
          </a:p>
          <a:p>
            <a:pPr algn="just" eaLnBrk="1" hangingPunct="1"/>
            <a:r>
              <a:rPr lang="uk-UA" altLang="en-US" sz="2000"/>
              <a:t> - матеріали до парламентських слухань на тему: «Про стан та проблеми фінансування  освіти і науки в Україні» (15.09.2016 р.);</a:t>
            </a:r>
          </a:p>
          <a:p>
            <a:pPr algn="just" eaLnBrk="1" hangingPunct="1"/>
            <a:r>
              <a:rPr lang="uk-UA" altLang="en-US" sz="2000"/>
              <a:t> - матеріали до парламентських слухань (16.11.2016 р.); </a:t>
            </a:r>
          </a:p>
          <a:p>
            <a:pPr algn="just" eaLnBrk="1" hangingPunct="1"/>
            <a:r>
              <a:rPr lang="uk-UA" altLang="en-US" sz="2000"/>
              <a:t> - до проекту Закону України «Про освіту» Р.Н.3491–д від 04.04.2016 р.; </a:t>
            </a:r>
          </a:p>
          <a:p>
            <a:pPr algn="just" eaLnBrk="1" hangingPunct="1"/>
            <a:r>
              <a:rPr lang="uk-UA" altLang="en-US" sz="2000"/>
              <a:t> - пропозиції до Парламентських слухань на тему «Правове забезпечення реформи освіти в Україні» (м. Київ, 09.12.2015 р. Верховна Рада України);</a:t>
            </a:r>
          </a:p>
          <a:p>
            <a:pPr algn="just" eaLnBrk="1" hangingPunct="1"/>
            <a:r>
              <a:rPr lang="ru-RU" altLang="en-US" sz="2000"/>
              <a:t>- </a:t>
            </a:r>
            <a:r>
              <a:rPr lang="uk-UA" altLang="en-US" sz="2000"/>
              <a:t>проекту Закону України «Про професійну освіту в Україні» реєстр. № 5160 від 22.09.2016 р.;</a:t>
            </a:r>
          </a:p>
          <a:p>
            <a:pPr algn="just" eaLnBrk="1" hangingPunct="1"/>
            <a:r>
              <a:rPr lang="uk-UA" altLang="en-US" sz="2000"/>
              <a:t>- проекту Закону України «Про професійну освіту» реєстр. № 5160-1 від 10.10.2016 р.;</a:t>
            </a:r>
          </a:p>
          <a:p>
            <a:pPr algn="just" eaLnBrk="1" hangingPunct="1"/>
            <a:r>
              <a:rPr lang="uk-UA" altLang="en-US" sz="2000"/>
              <a:t>- проекту Закону України «Про державний бюджет України на 2017 рік» на розширеному Правлінні Громадської ради при МОН України 13.10.2016 р.;</a:t>
            </a:r>
          </a:p>
          <a:p>
            <a:pPr algn="just" eaLnBrk="1" hangingPunct="1"/>
            <a:r>
              <a:rPr lang="uk-UA" altLang="en-US" sz="2000"/>
              <a:t>- проекту Закону України «Про формування, розміщення та виконання державного замовлення на підготовку кадрів  у навчальних закладах»;</a:t>
            </a:r>
          </a:p>
          <a:p>
            <a:pPr algn="just" eaLnBrk="1" hangingPunct="1"/>
            <a:r>
              <a:rPr lang="uk-UA" altLang="en-US" sz="2000" b="1" i="1"/>
              <a:t>     Міністерству освіти і науки України: </a:t>
            </a:r>
          </a:p>
          <a:p>
            <a:pPr algn="just" eaLnBrk="1" hangingPunct="1"/>
            <a:r>
              <a:rPr lang="uk-UA" altLang="en-US" sz="2000"/>
              <a:t>пропозиції і рекомендації до проекту № 3491 (доопрацьованого від 28.12.2015 р.) Закону України «Про освіту».</a:t>
            </a:r>
            <a:endParaRPr lang="uk-UA" altLang="en-US" sz="2000" b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69C1C9-3E31-4E47-82B1-C4A797288341}" type="slidenum">
              <a:rPr lang="uk-UA" altLang="en-US">
                <a:solidFill>
                  <a:srgbClr val="898989"/>
                </a:solidFill>
              </a:rPr>
              <a:pPr eaLnBrk="1" hangingPunct="1"/>
              <a:t>16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Box 2"/>
          <p:cNvSpPr txBox="1">
            <a:spLocks noChangeArrowheads="1"/>
          </p:cNvSpPr>
          <p:nvPr/>
        </p:nvSpPr>
        <p:spPr bwMode="auto">
          <a:xfrm>
            <a:off x="473075" y="549275"/>
            <a:ext cx="8420100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S" sz="2100" b="1"/>
              <a:t>За результатами дослідження опубліковано</a:t>
            </a:r>
            <a:endParaRPr lang="uk-UA" altLang="en-US" sz="2100" b="1"/>
          </a:p>
          <a:p>
            <a:pPr algn="just" eaLnBrk="1" hangingPunct="1"/>
            <a:r>
              <a:rPr lang="uk-UA" altLang="en-US" b="1"/>
              <a:t>у наукових фахових виданнях: 2015 році – 7 статей, у 2016 році – 14 статей,                у 2017 році – 11 статей, серед яких:</a:t>
            </a:r>
          </a:p>
          <a:p>
            <a:pPr algn="just" eaLnBrk="1" hangingPunct="1"/>
            <a:r>
              <a:rPr lang="uk-UA" altLang="en-US" i="1"/>
              <a:t>      </a:t>
            </a:r>
            <a:r>
              <a:rPr lang="uk-UA" altLang="en-US"/>
              <a:t>Національна доповідь про стан і перспективи розвитку освіти в Україні / </a:t>
            </a:r>
            <a:r>
              <a:rPr lang="uk-UA" altLang="en-US" b="1" i="1"/>
              <a:t>Розділ «Економіка освіти: основні напрями підвищення ефективності». - [Вітренко Ю.М., Ворона В.О., Ковтунець В.В., Лебідь Д.К., Мельник С.В.</a:t>
            </a:r>
            <a:r>
              <a:rPr lang="uk-UA" altLang="en-US"/>
              <a:t> та ін.]. С.173–182. – Нац. акад. пед. наук України; за загал. ред. В.Г.Кременя. – Київ: Пед. думка, 2016. – 448. – Бібліогр.: с.21. – (до 25-річчя незалежності України);</a:t>
            </a:r>
          </a:p>
          <a:p>
            <a:pPr algn="just" eaLnBrk="1" hangingPunct="1"/>
            <a:r>
              <a:rPr lang="uk-UA" altLang="en-US"/>
              <a:t>     </a:t>
            </a:r>
            <a:r>
              <a:rPr lang="uk-UA" altLang="en-US" b="1" i="1"/>
              <a:t>Вітренко Ю.М., Ковтунець В.В., Мельник С.В., Освітня статистика в Україні</a:t>
            </a:r>
            <a:r>
              <a:rPr lang="uk-UA" altLang="en-US"/>
              <a:t>. К: НОРА-ДРУК, 2015, 28 с.; </a:t>
            </a:r>
          </a:p>
          <a:p>
            <a:pPr algn="just" eaLnBrk="1" hangingPunct="1"/>
            <a:r>
              <a:rPr lang="uk-UA" altLang="en-US"/>
              <a:t>      </a:t>
            </a:r>
            <a:r>
              <a:rPr lang="uk-UA" altLang="en-US" b="1" i="1"/>
              <a:t>Ковтунець В.В., Жиляєв І.Б., Сьомкін М.В., «Вища освіта України: стан та проблеми»</a:t>
            </a:r>
            <a:r>
              <a:rPr lang="uk-UA" altLang="en-US"/>
              <a:t>, К: Науково-дослідний інститут інформатики і права НАПрН України, 2015, 96 с.;</a:t>
            </a:r>
          </a:p>
          <a:p>
            <a:pPr algn="just" eaLnBrk="1" hangingPunct="1"/>
            <a:r>
              <a:rPr lang="uk-UA" altLang="en-US"/>
              <a:t>     </a:t>
            </a:r>
            <a:r>
              <a:rPr lang="uk-UA" altLang="en-US" b="1" i="1"/>
              <a:t>Вітренко Ю.М. Державне прогнозування та стратегічне планування розвитку вищої освіти</a:t>
            </a:r>
            <a:r>
              <a:rPr lang="uk-UA" altLang="en-US"/>
              <a:t> / Законодавче забезпечення розвитку реального сектору економіки: науково-практичне видання, заг. ред. В. І. Сергієнка. – К.: Інститут законодавства Верховної Ради України, 2016. – Вип. 3. – 654 с. С 561–582.;</a:t>
            </a:r>
          </a:p>
          <a:p>
            <a:pPr algn="just" eaLnBrk="1" hangingPunct="1"/>
            <a:r>
              <a:rPr lang="uk-UA" altLang="en-US"/>
              <a:t>     </a:t>
            </a:r>
            <a:r>
              <a:rPr lang="uk-UA" altLang="en-US" b="1" i="1"/>
              <a:t>Ковтунець В.В. Освітня статистика в Україні: стан і шляхи розв</a:t>
            </a:r>
            <a:r>
              <a:rPr lang="uk-UA" altLang="en-US"/>
              <a:t>итку /Законодавче забезпечення розвитку реального сектору економіки: науково-практичне видання, заг. ред. В. І. Сергієнка. – К.: Інститут законодавства Верховної Ради України, 2016. – Вип. 3. – 654 с. – С 587–597.;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864452-ECFE-420C-BE2D-E09009223C19}" type="slidenum">
              <a:rPr lang="uk-UA" altLang="en-US">
                <a:solidFill>
                  <a:srgbClr val="898989"/>
                </a:solidFill>
              </a:rPr>
              <a:pPr eaLnBrk="1" hangingPunct="1"/>
              <a:t>17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Box 2"/>
          <p:cNvSpPr txBox="1">
            <a:spLocks noChangeArrowheads="1"/>
          </p:cNvSpPr>
          <p:nvPr/>
        </p:nvSpPr>
        <p:spPr bwMode="auto">
          <a:xfrm>
            <a:off x="473075" y="549275"/>
            <a:ext cx="8420100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en-US" b="1"/>
              <a:t>(продовження)</a:t>
            </a:r>
          </a:p>
          <a:p>
            <a:pPr algn="ctr" eaLnBrk="1" hangingPunct="1"/>
            <a:r>
              <a:rPr lang="ru-RU" altLang="en-US" sz="2100" b="1"/>
              <a:t>За результатами дослідження опубліковано:</a:t>
            </a:r>
          </a:p>
          <a:p>
            <a:pPr algn="just" eaLnBrk="1" hangingPunct="1"/>
            <a:r>
              <a:rPr lang="uk-UA" altLang="en-US" i="1"/>
              <a:t>     </a:t>
            </a:r>
            <a:r>
              <a:rPr lang="uk-UA" altLang="en-US" sz="1900" b="1" i="1"/>
              <a:t>Мельник С.В. Чи можливий перехід в Україні від політично-суб’єктивного до економічно-ринкового регулювання системи оплати праці? </a:t>
            </a:r>
            <a:r>
              <a:rPr lang="uk-UA" altLang="en-US" sz="1900"/>
              <a:t>/ Європейський інформаційно-дослідницький центр (Програма РАДА), 2016. – С.1–50;</a:t>
            </a:r>
          </a:p>
          <a:p>
            <a:pPr algn="just" eaLnBrk="1" hangingPunct="1"/>
            <a:r>
              <a:rPr lang="uk-UA" altLang="en-US" sz="1900" b="1" i="1"/>
              <a:t>    Вітренко Ю.М. Вартість і ціни освітніх послуг </a:t>
            </a:r>
            <a:r>
              <a:rPr lang="uk-UA" altLang="en-US" sz="1900"/>
              <a:t>/ Фінанси України: науково-теоретичний та інформаційно-практичний журнал. – 2017. – № 1. –  С. 10–25; </a:t>
            </a:r>
          </a:p>
          <a:p>
            <a:pPr algn="just" eaLnBrk="1" hangingPunct="1"/>
            <a:r>
              <a:rPr lang="uk-UA" altLang="en-US" sz="1900"/>
              <a:t>    </a:t>
            </a:r>
            <a:r>
              <a:rPr lang="uk-UA" altLang="en-US" sz="1900" b="1" i="1"/>
              <a:t>Вітренко Ю.М. Вища освіта України: нова модель економічної діяльності в умовах ринкової економіки</a:t>
            </a:r>
            <a:r>
              <a:rPr lang="uk-UA" altLang="en-US" sz="1900"/>
              <a:t> / Наукове забезпечення розвитку освіти в Україні: актуальні проблеми теорії і практики (до 25-річчя НАПН України: збірник наукових праць. – К.:Видавничий дім «Сам», 2017.– 400 c. – С.356-364;</a:t>
            </a:r>
          </a:p>
          <a:p>
            <a:pPr algn="just" eaLnBrk="1" hangingPunct="1"/>
            <a:r>
              <a:rPr lang="uk-UA" altLang="en-US" sz="1900" b="1" i="1"/>
              <a:t>     Ворона В.О. Визначення організаційно-правового статусу ЗВО в умовах ринкової економіки </a:t>
            </a:r>
            <a:r>
              <a:rPr lang="uk-UA" altLang="en-US" sz="1900"/>
              <a:t>/ Збірник матеріалів Всеукраїнської наукової конференції «Освіта і наука в умовах глобальних Трансформацій» частина І. / Наук. ред. О.Ю.Висоцький. – Дніпро: СПД «Охотнік», 2017. – 374 с. - С 17-21 .- URL: http://www.twirpx.com/file/2386795;</a:t>
            </a:r>
          </a:p>
          <a:p>
            <a:pPr algn="just" eaLnBrk="1" hangingPunct="1"/>
            <a:r>
              <a:rPr lang="uk-UA" altLang="en-US" sz="1900"/>
              <a:t>     </a:t>
            </a:r>
            <a:r>
              <a:rPr lang="uk-UA" altLang="en-US" sz="1900" b="1" i="1"/>
              <a:t>Вітренко Ю.М., Кірієнко Д.О. Економічні аспекти якості послуг вищої освіти </a:t>
            </a:r>
            <a:r>
              <a:rPr lang="uk-UA" altLang="en-US" sz="1900"/>
              <a:t>// Актуальні проблеми економіки: наук. екон. журн. / Нац. акад. упр. – Київ, 2017. – № 7 (193). – С. 4–15.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A1B662-3F9C-4060-9C87-AB4B6E597998}" type="slidenum">
              <a:rPr lang="uk-UA" altLang="en-US">
                <a:solidFill>
                  <a:srgbClr val="898989"/>
                </a:solidFill>
              </a:rPr>
              <a:pPr eaLnBrk="1" hangingPunct="1"/>
              <a:t>18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Box 2"/>
          <p:cNvSpPr txBox="1">
            <a:spLocks noChangeArrowheads="1"/>
          </p:cNvSpPr>
          <p:nvPr/>
        </p:nvSpPr>
        <p:spPr bwMode="auto">
          <a:xfrm>
            <a:off x="473075" y="549275"/>
            <a:ext cx="84201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200" b="1" dirty="0">
                <a:cs typeface="Arial" charset="0"/>
              </a:rPr>
              <a:t>ГОЛОВНИЙ ВИСНОВОК: </a:t>
            </a:r>
          </a:p>
          <a:p>
            <a:pPr algn="just">
              <a:defRPr/>
            </a:pPr>
            <a:endParaRPr lang="uk-UA" sz="800" b="1" dirty="0">
              <a:cs typeface="Arial" charset="0"/>
            </a:endParaRPr>
          </a:p>
          <a:p>
            <a:pPr algn="just">
              <a:defRPr/>
            </a:pPr>
            <a:r>
              <a:rPr lang="uk-UA" sz="3200" b="1" dirty="0">
                <a:cs typeface="Arial" charset="0"/>
              </a:rPr>
              <a:t>перехід на нову парадигму економічної діяльності у сфері вищої освіти: від фінансування «утримання» ЗВО до оплати державою, корпораціями, безпосередньо здобувачами вищої освіти конкретних </a:t>
            </a:r>
            <a:r>
              <a:rPr lang="uk-UA" sz="3200" b="1" dirty="0">
                <a:cs typeface="Arial" charset="0"/>
              </a:rPr>
              <a:t>послуг </a:t>
            </a:r>
            <a:r>
              <a:rPr lang="uk-UA" sz="3200" b="1">
                <a:cs typeface="Arial" charset="0"/>
              </a:rPr>
              <a:t>у сфері вищої </a:t>
            </a:r>
            <a:r>
              <a:rPr lang="uk-UA" sz="3200" b="1" dirty="0">
                <a:cs typeface="Arial" charset="0"/>
              </a:rPr>
              <a:t>освіти кожного рівня по кожній спеціальності вищої освіти за визначеною у договорі (контракті) ціною – безальтернативний шлях. </a:t>
            </a:r>
          </a:p>
          <a:p>
            <a:pPr algn="r">
              <a:defRPr/>
            </a:pPr>
            <a:endParaRPr lang="uk-UA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uk-UA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86568D-2A3F-4F37-BED5-BC76906411FA}" type="slidenum">
              <a:rPr lang="uk-UA" altLang="en-US">
                <a:solidFill>
                  <a:srgbClr val="898989"/>
                </a:solidFill>
              </a:rPr>
              <a:pPr eaLnBrk="1" hangingPunct="1"/>
              <a:t>19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703263" y="500063"/>
            <a:ext cx="8154987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sz="2100" b="1" dirty="0">
                <a:cs typeface="Arial" charset="0"/>
              </a:rPr>
              <a:t>    Наукове дослідження «Економічні відносини у системі вищої освіти: модернізація в умовах інноваційної економіки», </a:t>
            </a:r>
            <a:r>
              <a:rPr lang="uk-UA" sz="2100" dirty="0">
                <a:cs typeface="Arial" charset="0"/>
              </a:rPr>
              <a:t>номер державної реєстрації 011U002180, здійснене науковим колективом відділу економіки вищої освіти ІВО НАПН України у складі 6-ти осіб:</a:t>
            </a:r>
            <a:endParaRPr lang="ru-RU" sz="2100" dirty="0">
              <a:cs typeface="Arial" charset="0"/>
            </a:endParaRPr>
          </a:p>
          <a:p>
            <a:pPr>
              <a:defRPr/>
            </a:pPr>
            <a:r>
              <a:rPr lang="uk-UA" sz="2100" b="1" dirty="0">
                <a:cs typeface="Arial" charset="0"/>
              </a:rPr>
              <a:t>              Науковий керівник НДР: 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Ю.М. Вітренко – кандидат економічних наук, доцент, завідувач відділу економіки вищої освіти, Заслужений економіст України.</a:t>
            </a:r>
          </a:p>
          <a:p>
            <a:pPr>
              <a:defRPr/>
            </a:pPr>
            <a:r>
              <a:rPr lang="uk-UA" sz="2100" b="1" dirty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</a:t>
            </a:r>
            <a:r>
              <a:rPr lang="uk-UA" sz="2100" b="1" dirty="0">
                <a:cs typeface="Arial" charset="0"/>
              </a:rPr>
              <a:t>Виконавці НДР: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В.В. Ковтунець – провідний науковий співробітник, кандидат фізико-математичних наук, доцент;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С.В. Мельник – провідний науковий співробітник, кандидат економічних наук, доцент;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В.О. Ворона – старший науковий співробітник, кандидат педагогічних наук, викладач правових дисциплін;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Д.О. Кірієнко – науковий співробітник;</a:t>
            </a:r>
          </a:p>
          <a:p>
            <a:pPr algn="just">
              <a:defRPr/>
            </a:pPr>
            <a:r>
              <a:rPr lang="uk-UA" sz="2100" dirty="0">
                <a:cs typeface="Arial" charset="0"/>
              </a:rPr>
              <a:t>   О.Г. Мусієнко – науковий співробітник, здобувач.</a:t>
            </a:r>
          </a:p>
          <a:p>
            <a:pPr algn="just">
              <a:defRPr/>
            </a:pPr>
            <a:endParaRPr lang="uk-UA" sz="800" b="1" dirty="0">
              <a:solidFill>
                <a:schemeClr val="accent5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uk-UA" sz="2100" b="1" dirty="0">
                <a:cs typeface="Arial" charset="0"/>
              </a:rPr>
              <a:t>Термін проведення НДР: січень 2015 р. – грудень 2017 р.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24A6BE-CE38-409A-981A-21F33EE03B66}" type="slidenum">
              <a:rPr lang="uk-UA" altLang="en-US">
                <a:solidFill>
                  <a:srgbClr val="898989"/>
                </a:solidFill>
              </a:rPr>
              <a:pPr eaLnBrk="1" hangingPunct="1"/>
              <a:t>2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89937" cy="60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   </a:t>
            </a:r>
            <a:r>
              <a:rPr lang="ru-RU" sz="2400" b="1" i="1" dirty="0">
                <a:cs typeface="Arial" charset="0"/>
              </a:rPr>
              <a:t>Мета </a:t>
            </a:r>
            <a:r>
              <a:rPr lang="ru-RU" sz="2400" b="1" i="1" dirty="0" err="1">
                <a:cs typeface="Arial" charset="0"/>
              </a:rPr>
              <a:t>дослідження</a:t>
            </a:r>
            <a:r>
              <a:rPr lang="ru-RU" sz="2400" b="1" i="1" dirty="0">
                <a:cs typeface="Arial" charset="0"/>
              </a:rPr>
              <a:t> </a:t>
            </a:r>
            <a:r>
              <a:rPr lang="uk-UA" sz="2400" dirty="0">
                <a:cs typeface="Arial" charset="0"/>
              </a:rPr>
              <a:t>–</a:t>
            </a:r>
            <a:r>
              <a:rPr lang="uk-UA" sz="2400" b="1" dirty="0">
                <a:cs typeface="Arial" charset="0"/>
              </a:rPr>
              <a:t> </a:t>
            </a:r>
            <a:r>
              <a:rPr lang="uk-UA" sz="2400" dirty="0">
                <a:cs typeface="Arial" charset="0"/>
              </a:rPr>
              <a:t>теоретико-методологічне обґрунтування шляхів реформування та модернізації економічних відносин у системі вищої освіти з метою підвищення ефективності економічної діяльності закладів вищої освіти як основних суб’єктів господарювання в умовах ринкової інноваційної економіки.</a:t>
            </a:r>
          </a:p>
          <a:p>
            <a:pPr>
              <a:defRPr/>
            </a:pPr>
            <a:r>
              <a:rPr lang="uk-UA" sz="2400" b="1" dirty="0">
                <a:cs typeface="Arial" charset="0"/>
              </a:rPr>
              <a:t>    </a:t>
            </a:r>
            <a:r>
              <a:rPr lang="uk-UA" sz="2400" b="1" i="1" dirty="0">
                <a:cs typeface="Arial" charset="0"/>
              </a:rPr>
              <a:t>Завдання дослідження: 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1. Визначити та обґрунтувати теоретичні основи модернізації економічних відносин у системі вищої освіти.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2. Здійснити аналіз стану модернізації економічних відносин у системі вищої освіти в Україні.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3. Здійснити аналіз провідного вітчизняного та зарубіжного досвіду модернізації економічних відносин у системі вищої освіти.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4. Розробити рекомендації та пропозиції з модернізації економічних відносин у системі вищої освіти в Україні.</a:t>
            </a:r>
            <a:endParaRPr lang="ru-RU" sz="44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BE67E8-05A8-4A6D-AAC6-4D11F89EDF6B}" type="slidenum">
              <a:rPr lang="uk-UA" altLang="en-US">
                <a:solidFill>
                  <a:srgbClr val="898989"/>
                </a:solidFill>
              </a:rPr>
              <a:pPr eaLnBrk="1" hangingPunct="1"/>
              <a:t>3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703263" y="500063"/>
            <a:ext cx="79724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   </a:t>
            </a:r>
            <a:r>
              <a:rPr lang="ru-RU" sz="2200" b="1" i="1" dirty="0">
                <a:cs typeface="Arial" charset="0"/>
              </a:rPr>
              <a:t>Теоретична основа </a:t>
            </a:r>
            <a:r>
              <a:rPr lang="ru-RU" sz="2200" b="1" i="1" dirty="0" err="1">
                <a:cs typeface="Arial" charset="0"/>
              </a:rPr>
              <a:t>дослідження</a:t>
            </a:r>
            <a:r>
              <a:rPr lang="ru-RU" sz="2200" b="1" i="1" dirty="0">
                <a:cs typeface="Arial" charset="0"/>
              </a:rPr>
              <a:t> </a:t>
            </a:r>
            <a:r>
              <a:rPr lang="uk-UA" sz="2200" dirty="0">
                <a:cs typeface="Arial" charset="0"/>
              </a:rPr>
              <a:t>–</a:t>
            </a:r>
            <a:r>
              <a:rPr lang="ru-RU" sz="2200" b="1" i="1" dirty="0">
                <a:cs typeface="Arial" charset="0"/>
              </a:rPr>
              <a:t> </a:t>
            </a:r>
            <a:r>
              <a:rPr lang="ru-RU" sz="2200" dirty="0" err="1">
                <a:cs typeface="Arial" charset="0"/>
              </a:rPr>
              <a:t>неоінституціоналізм</a:t>
            </a:r>
            <a:r>
              <a:rPr lang="ru-RU" sz="2200" dirty="0">
                <a:cs typeface="Arial" charset="0"/>
              </a:rPr>
              <a:t> </a:t>
            </a:r>
            <a:r>
              <a:rPr lang="uk-UA" sz="2200" dirty="0">
                <a:cs typeface="Arial" charset="0"/>
              </a:rPr>
              <a:t>як один із найпоширеніших напрямів сучасної економічної теорії.</a:t>
            </a:r>
          </a:p>
          <a:p>
            <a:pPr algn="just">
              <a:defRPr/>
            </a:pPr>
            <a:r>
              <a:rPr lang="uk-UA" sz="2200" b="1" i="1" dirty="0">
                <a:cs typeface="Arial" charset="0"/>
              </a:rPr>
              <a:t>     Методологічна основа</a:t>
            </a:r>
            <a:r>
              <a:rPr lang="uk-UA" sz="2200" dirty="0">
                <a:cs typeface="Arial" charset="0"/>
              </a:rPr>
              <a:t> – Система національних рахунків 2008 (СНР 2008), яка у лютому 2009 року обрана ООН, МВФ, Світовим банком, ОЕСР та </a:t>
            </a:r>
            <a:r>
              <a:rPr lang="uk-UA" sz="2200" dirty="0" err="1">
                <a:cs typeface="Arial" charset="0"/>
              </a:rPr>
              <a:t>Євростатом</a:t>
            </a:r>
            <a:r>
              <a:rPr lang="uk-UA" sz="2200" dirty="0">
                <a:cs typeface="Arial" charset="0"/>
              </a:rPr>
              <a:t> у якості міжнародного статистичного стандарту для розрахунку показників економічної діяльності усіх без винятку її видів, у тому числі й для розрахунку обсягів послуг вищої освіти.</a:t>
            </a:r>
          </a:p>
          <a:p>
            <a:pPr algn="just">
              <a:defRPr/>
            </a:pPr>
            <a:r>
              <a:rPr lang="uk-UA" sz="2200" i="1" dirty="0">
                <a:cs typeface="Arial" charset="0"/>
              </a:rPr>
              <a:t>     </a:t>
            </a:r>
            <a:r>
              <a:rPr lang="uk-UA" sz="2200" b="1" i="1" dirty="0">
                <a:cs typeface="Arial" charset="0"/>
              </a:rPr>
              <a:t>Предмет дослідження </a:t>
            </a:r>
            <a:r>
              <a:rPr lang="uk-UA" sz="2200" dirty="0">
                <a:cs typeface="Arial" charset="0"/>
              </a:rPr>
              <a:t>–</a:t>
            </a:r>
            <a:r>
              <a:rPr lang="uk-UA" sz="2200" b="1" i="1" dirty="0">
                <a:cs typeface="Arial" charset="0"/>
              </a:rPr>
              <a:t> </a:t>
            </a:r>
            <a:r>
              <a:rPr lang="uk-UA" sz="2200" dirty="0">
                <a:cs typeface="Arial" charset="0"/>
              </a:rPr>
              <a:t>економічні відносини у сфері вищої освіти, які виникають між усіма суб’єктами виробництва, обміну, розподілу та споживання послуг </a:t>
            </a:r>
            <a:r>
              <a:rPr lang="uk-UA" sz="2200" dirty="0" err="1">
                <a:cs typeface="Arial" charset="0"/>
              </a:rPr>
              <a:t>усфері</a:t>
            </a:r>
            <a:r>
              <a:rPr lang="uk-UA" sz="2200" dirty="0">
                <a:cs typeface="Arial" charset="0"/>
              </a:rPr>
              <a:t> вищої </a:t>
            </a:r>
            <a:r>
              <a:rPr lang="uk-UA" sz="2200" dirty="0">
                <a:cs typeface="Arial" charset="0"/>
              </a:rPr>
              <a:t>освіти (продукт вищої освіти – тотожне поняття).</a:t>
            </a:r>
          </a:p>
          <a:p>
            <a:pPr algn="just">
              <a:defRPr/>
            </a:pPr>
            <a:r>
              <a:rPr lang="uk-UA" sz="2200" b="1" i="1" dirty="0">
                <a:cs typeface="Arial" charset="0"/>
              </a:rPr>
              <a:t>     Об’єкт дослідження</a:t>
            </a:r>
            <a:r>
              <a:rPr lang="uk-UA" sz="2200" b="1" dirty="0">
                <a:cs typeface="Arial" charset="0"/>
              </a:rPr>
              <a:t> </a:t>
            </a:r>
            <a:r>
              <a:rPr lang="uk-UA" sz="2200" dirty="0">
                <a:cs typeface="Arial" charset="0"/>
              </a:rPr>
              <a:t>–</a:t>
            </a:r>
            <a:r>
              <a:rPr lang="uk-UA" sz="2200" b="1" dirty="0">
                <a:cs typeface="Arial" charset="0"/>
              </a:rPr>
              <a:t> </a:t>
            </a:r>
            <a:r>
              <a:rPr lang="uk-UA" sz="2200" dirty="0">
                <a:cs typeface="Arial" charset="0"/>
              </a:rPr>
              <a:t>суспільні інститути, що повністю або частково беруть участь в економічних відносинах, які виникають між усіма суб’єктами виробництва, обміну, розподілу та споживання продукту економічної діяльності – послуг </a:t>
            </a:r>
            <a:r>
              <a:rPr lang="uk-UA" sz="2200" dirty="0">
                <a:cs typeface="Arial" charset="0"/>
              </a:rPr>
              <a:t>у сфері вищої </a:t>
            </a:r>
            <a:r>
              <a:rPr lang="uk-UA" sz="2200" dirty="0">
                <a:cs typeface="Arial" charset="0"/>
              </a:rPr>
              <a:t>освіти.</a:t>
            </a:r>
            <a:endParaRPr lang="uk-UA" sz="24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649B26-55C4-4328-8E29-5E3BBBB847E2}" type="slidenum">
              <a:rPr lang="uk-UA" altLang="en-US">
                <a:solidFill>
                  <a:srgbClr val="898989"/>
                </a:solidFill>
              </a:rPr>
              <a:pPr eaLnBrk="1" hangingPunct="1"/>
              <a:t>4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89937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   </a:t>
            </a:r>
            <a:r>
              <a:rPr lang="ru-RU" sz="2400" b="1" i="1" dirty="0" err="1">
                <a:cs typeface="Arial" charset="0"/>
              </a:rPr>
              <a:t>Напрями</a:t>
            </a:r>
            <a:r>
              <a:rPr lang="ru-RU" sz="2400" b="1" i="1" dirty="0">
                <a:cs typeface="Arial" charset="0"/>
              </a:rPr>
              <a:t> </a:t>
            </a:r>
            <a:r>
              <a:rPr lang="ru-RU" sz="2400" b="1" i="1" dirty="0" err="1">
                <a:cs typeface="Arial" charset="0"/>
              </a:rPr>
              <a:t>дослідження</a:t>
            </a:r>
            <a:r>
              <a:rPr lang="ru-RU" sz="2400" b="1" i="1" dirty="0">
                <a:cs typeface="Arial" charset="0"/>
              </a:rPr>
              <a:t>: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1. Теоретично-методологічні засади економічних відносин у сфері вищої освіти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1.1. Теоретико-методологічні засади економічних відносин у сфері вищої освіти як основа Нової моделі економічної діяльності у сфері вищої освіти (НМЕДВО) (Вітренко Ю.М., Ковтунець В.В.)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1.2. Нова модель економічної діяльності в сфері вищої освіти (НМЕДВО) (Вітренко Ю.М., Ковтунець В.В.)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 2. Правове регулювання економічних відносин у сфері вищої освіти (Вітренко Ю.М., Ворона В.О.)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 3. Ринок послуг </a:t>
            </a:r>
            <a:r>
              <a:rPr lang="uk-UA" sz="2400" dirty="0">
                <a:cs typeface="Arial" charset="0"/>
              </a:rPr>
              <a:t>у сфері вищої </a:t>
            </a:r>
            <a:r>
              <a:rPr lang="uk-UA" sz="2400" dirty="0">
                <a:cs typeface="Arial" charset="0"/>
              </a:rPr>
              <a:t>освіти (Вітренко Ю.М., Мусієнко О.Г.)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 4. Економічний аспект якості послуг </a:t>
            </a:r>
            <a:r>
              <a:rPr lang="uk-UA" sz="2400" dirty="0">
                <a:cs typeface="Arial" charset="0"/>
              </a:rPr>
              <a:t>у сфері вищої </a:t>
            </a:r>
            <a:r>
              <a:rPr lang="uk-UA" sz="2400" dirty="0">
                <a:cs typeface="Arial" charset="0"/>
              </a:rPr>
              <a:t>освіти: стандартизація, стандарти (Вітренко Ю.М., Кірієнко Д.О.)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 5. Соціально-трудові відносини у сфері вищої освіти (Мельник С.В.)</a:t>
            </a:r>
            <a:endParaRPr lang="ru-RU" sz="24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D9F354-DD5A-4A0F-A4D0-68D9C7EE9F90}" type="slidenum">
              <a:rPr lang="uk-UA" altLang="en-US">
                <a:solidFill>
                  <a:srgbClr val="898989"/>
                </a:solidFill>
              </a:rPr>
              <a:pPr eaLnBrk="1" hangingPunct="1"/>
              <a:t>5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152400"/>
            <a:ext cx="8496300" cy="660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200" b="1" dirty="0">
                <a:cs typeface="Arial" charset="0"/>
              </a:rPr>
              <a:t>У результаті  дослідження </a:t>
            </a:r>
          </a:p>
          <a:p>
            <a:pPr>
              <a:defRPr/>
            </a:pPr>
            <a:r>
              <a:rPr lang="uk-UA" sz="2200" b="1" i="1" dirty="0">
                <a:latin typeface="+mn-lt"/>
                <a:cs typeface="Arial" charset="0"/>
              </a:rPr>
              <a:t>з</a:t>
            </a:r>
            <a:r>
              <a:rPr lang="en-US" sz="2200" b="1" i="1" dirty="0">
                <a:latin typeface="+mn-lt"/>
                <a:cs typeface="Arial" charset="0"/>
              </a:rPr>
              <a:t>’</a:t>
            </a:r>
            <a:r>
              <a:rPr lang="uk-UA" sz="2200" b="1" i="1" dirty="0" err="1">
                <a:latin typeface="+mn-lt"/>
                <a:cs typeface="Arial" charset="0"/>
              </a:rPr>
              <a:t>ясовано</a:t>
            </a:r>
            <a:r>
              <a:rPr lang="uk-UA" sz="2200" b="1" i="1" dirty="0">
                <a:latin typeface="+mn-lt"/>
                <a:cs typeface="Arial" charset="0"/>
              </a:rPr>
              <a:t>: </a:t>
            </a:r>
          </a:p>
          <a:p>
            <a:pPr algn="just">
              <a:defRPr/>
            </a:pPr>
            <a:r>
              <a:rPr lang="uk-UA" sz="2200" dirty="0">
                <a:latin typeface="+mn-lt"/>
                <a:cs typeface="Arial" charset="0"/>
              </a:rPr>
              <a:t>     </a:t>
            </a:r>
            <a:r>
              <a:rPr lang="uk-UA" sz="2100" dirty="0">
                <a:latin typeface="+mn-lt"/>
                <a:cs typeface="Arial" charset="0"/>
              </a:rPr>
              <a:t>- </a:t>
            </a:r>
            <a:r>
              <a:rPr lang="uk-UA" sz="2100" b="1" dirty="0">
                <a:latin typeface="+mn-lt"/>
                <a:cs typeface="Arial" charset="0"/>
              </a:rPr>
              <a:t>В Україні в основному створені економічні умови для забезпечення конституційного права громадян на вищу освіту. </a:t>
            </a:r>
            <a:r>
              <a:rPr lang="uk-UA" sz="2100" dirty="0">
                <a:latin typeface="+mn-lt"/>
                <a:cs typeface="Arial" charset="0"/>
              </a:rPr>
              <a:t>На підставі порівняльного аналізу показників Доповіді про людський розвиток 2016 Програми ООН, зроблено висновок про те, що </a:t>
            </a:r>
            <a:r>
              <a:rPr lang="uk-UA" sz="2100" b="1" dirty="0">
                <a:latin typeface="+mn-lt"/>
                <a:cs typeface="Arial" charset="0"/>
              </a:rPr>
              <a:t>відносні показники людських і фінансових ресурсів, які Україна направляє на забезпечення освітньої діяльності, знаходяться на рівні провідних країн світу, а обсяги державних видатків на освіту, зокрема і на вищу, у відносному вимірі досягли оптимального рівня і збільшення їх абсолютних значень можливе головним чином одночасно із зростанням ВВП країни.</a:t>
            </a:r>
          </a:p>
          <a:p>
            <a:pPr algn="just">
              <a:defRPr/>
            </a:pPr>
            <a:r>
              <a:rPr lang="uk-UA" sz="2100" b="1" dirty="0">
                <a:latin typeface="+mn-lt"/>
                <a:cs typeface="Arial" charset="0"/>
              </a:rPr>
              <a:t>     - Вражаюче слабкий зв’язок між високими кількісними показниками охоплення населення України вищою освітою та низькими значеннями показників ВВП на душу населення за паритетом купівельної спроможності у дол. США, практично відсутність українських ЗВО на чільних місцях у світових університетських рейтингах дають достатньо підстав для висновку, що якість послуг </a:t>
            </a:r>
            <a:r>
              <a:rPr lang="uk-UA" sz="2100" b="1" dirty="0">
                <a:latin typeface="+mn-lt"/>
                <a:cs typeface="Arial" charset="0"/>
              </a:rPr>
              <a:t>у сфері вищої </a:t>
            </a:r>
            <a:r>
              <a:rPr lang="uk-UA" sz="2100" b="1" dirty="0">
                <a:latin typeface="+mn-lt"/>
                <a:cs typeface="Arial" charset="0"/>
              </a:rPr>
              <a:t>освіти, які виробляються і надаються українськими ЗВО, знаходиться на низькому рівні.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71C00D-65B1-46E7-996E-1C1603307AA6}" type="slidenum">
              <a:rPr lang="uk-UA" altLang="en-US">
                <a:solidFill>
                  <a:srgbClr val="898989"/>
                </a:solidFill>
              </a:rPr>
              <a:pPr eaLnBrk="1" hangingPunct="1"/>
              <a:t>6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496300" cy="560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en-US" sz="2400" b="1"/>
              <a:t>У результаті  дослідження </a:t>
            </a:r>
          </a:p>
          <a:p>
            <a:pPr algn="ctr" eaLnBrk="1" hangingPunct="1"/>
            <a:endParaRPr lang="uk-UA" altLang="en-US" sz="800" b="1"/>
          </a:p>
          <a:p>
            <a:pPr algn="just" eaLnBrk="1" hangingPunct="1"/>
            <a:r>
              <a:rPr lang="uk-UA" altLang="en-US" sz="2400"/>
              <a:t> - Виходячи із процесів переходу економіки України від принципів планової економіки до принципів вільної ринкової економіки </a:t>
            </a:r>
            <a:r>
              <a:rPr lang="uk-UA" altLang="en-US" sz="2400" b="1"/>
              <a:t>виявлено закономірність переходу економічних відносин у сфері вищої освіти України на засади сучасної ринкової економіки з урахуванням особливостей економічної діяльності у сфері вищої освіти, як одного із інститутів сучасних суспільних відносин.</a:t>
            </a:r>
          </a:p>
          <a:p>
            <a:pPr algn="just" eaLnBrk="1" hangingPunct="1"/>
            <a:r>
              <a:rPr lang="uk-UA" altLang="en-US" sz="2400" b="1"/>
              <a:t>- Згідно положень Системи національних рахунків 2008 (СНР 2008) вища освіта є складовою одного із 21 рівноправних видів економічної діяльності, який бере безпосередню участь у виробництві валового внутрішнього продукту (ВВП), а результатом основного виду економічної діяльності ЗВО  виступають послуги у сфері вищої освіти.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C941B0-A157-44C7-8DE3-F912911702C3}" type="slidenum">
              <a:rPr lang="uk-UA" altLang="en-US">
                <a:solidFill>
                  <a:srgbClr val="898989"/>
                </a:solidFill>
              </a:rPr>
              <a:pPr eaLnBrk="1" hangingPunct="1"/>
              <a:t>7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496300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en-US" sz="2400" b="1"/>
              <a:t>У результаті  дослідження </a:t>
            </a:r>
          </a:p>
          <a:p>
            <a:pPr eaLnBrk="1" hangingPunct="1"/>
            <a:r>
              <a:rPr lang="uk-UA" altLang="en-US" sz="2400" b="1" i="1"/>
              <a:t>встановлено:</a:t>
            </a:r>
          </a:p>
          <a:p>
            <a:pPr algn="just" eaLnBrk="1" hangingPunct="1"/>
            <a:r>
              <a:rPr lang="uk-UA" altLang="en-US" sz="2400"/>
              <a:t> - </a:t>
            </a:r>
            <a:r>
              <a:rPr lang="uk-UA" altLang="en-US" sz="2400" b="1"/>
              <a:t>невідповідність діючої моделі економічної діяльності системи вищої освіти України концептуальним засадам ринкової економіки</a:t>
            </a:r>
            <a:r>
              <a:rPr lang="uk-UA" altLang="en-US" sz="2400"/>
              <a:t>;</a:t>
            </a:r>
          </a:p>
          <a:p>
            <a:pPr algn="just" eaLnBrk="1" hangingPunct="1"/>
            <a:r>
              <a:rPr lang="uk-UA" altLang="en-US" sz="2400"/>
              <a:t>- </a:t>
            </a:r>
            <a:r>
              <a:rPr lang="uk-UA" altLang="en-US" sz="2400" b="1"/>
              <a:t>відсутність унормованого визначення результату основного виду економічної діяльності ЗВО «послуга у сфері вищої освіти»</a:t>
            </a:r>
            <a:r>
              <a:rPr lang="uk-UA" altLang="en-US" sz="2400"/>
              <a:t> (тотожні поняття – продукт вищої освіти, освітня продукція вищої освіти, продукт вищої освіти);</a:t>
            </a:r>
          </a:p>
          <a:p>
            <a:pPr algn="just" eaLnBrk="1" hangingPunct="1"/>
            <a:r>
              <a:rPr lang="uk-UA" altLang="en-US" sz="2400"/>
              <a:t>- </a:t>
            </a:r>
            <a:r>
              <a:rPr lang="uk-UA" altLang="en-US" sz="2400" b="1"/>
              <a:t>економічна діяльність українських державних і комунальних ЗВО здійснюється лише в організаційно-правовому статусі «бюджетна установа», що практично унеможливлює досягнення їх фінансової автономії</a:t>
            </a:r>
            <a:r>
              <a:rPr lang="uk-UA" altLang="en-US" sz="2400"/>
              <a:t>, як це притаманно суб’єктам господарювання в умовах сучасної ринкової економіки.</a:t>
            </a:r>
            <a:endParaRPr lang="ru-RU" altLang="en-US" sz="440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16BFA2-F580-4628-B8E7-E39908D4FC70}" type="slidenum">
              <a:rPr lang="uk-UA" altLang="en-US">
                <a:solidFill>
                  <a:srgbClr val="898989"/>
                </a:solidFill>
              </a:rPr>
              <a:pPr eaLnBrk="1" hangingPunct="1"/>
              <a:t>8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496300" cy="601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uk-UA" sz="1400" b="1" dirty="0">
                <a:cs typeface="Arial" charset="0"/>
              </a:rPr>
              <a:t>(продовження)</a:t>
            </a:r>
          </a:p>
          <a:p>
            <a:pPr algn="ctr">
              <a:defRPr/>
            </a:pPr>
            <a:r>
              <a:rPr lang="uk-UA" sz="2400" b="1" dirty="0">
                <a:cs typeface="Arial" charset="0"/>
              </a:rPr>
              <a:t>У результаті  дослідження </a:t>
            </a:r>
          </a:p>
          <a:p>
            <a:pPr algn="just">
              <a:defRPr/>
            </a:pPr>
            <a:r>
              <a:rPr lang="uk-UA" sz="2400" b="1" i="1" dirty="0">
                <a:cs typeface="Arial" charset="0"/>
              </a:rPr>
              <a:t>сформульовано:</a:t>
            </a:r>
          </a:p>
          <a:p>
            <a:pPr algn="just">
              <a:defRPr/>
            </a:pPr>
            <a:r>
              <a:rPr lang="uk-UA" sz="2400" dirty="0">
                <a:cs typeface="Arial" charset="0"/>
              </a:rPr>
              <a:t>     </a:t>
            </a:r>
            <a:r>
              <a:rPr lang="uk-UA" sz="2300" b="1" dirty="0">
                <a:cs typeface="Arial" charset="0"/>
              </a:rPr>
              <a:t>16 нових основних економічних визначень: </a:t>
            </a:r>
            <a:r>
              <a:rPr lang="uk-UA" altLang="ru-RU" sz="2300" dirty="0">
                <a:latin typeface="+mj-lt"/>
                <a:cs typeface="Arial" charset="0"/>
              </a:rPr>
              <a:t>«послуга вищої освіти»; «державний стандарт послуги </a:t>
            </a:r>
            <a:r>
              <a:rPr lang="uk-UA" altLang="ru-RU" sz="2300" dirty="0">
                <a:latin typeface="+mj-lt"/>
                <a:cs typeface="Arial" charset="0"/>
              </a:rPr>
              <a:t>у сфері вищої </a:t>
            </a:r>
            <a:r>
              <a:rPr lang="uk-UA" altLang="ru-RU" sz="2300" dirty="0">
                <a:latin typeface="+mj-lt"/>
                <a:cs typeface="Arial" charset="0"/>
              </a:rPr>
              <a:t>освіти»; «якість послуги </a:t>
            </a:r>
            <a:r>
              <a:rPr lang="uk-UA" altLang="ru-RU" sz="2300" dirty="0">
                <a:latin typeface="+mj-lt"/>
                <a:cs typeface="Arial" charset="0"/>
              </a:rPr>
              <a:t>у сфері вищої </a:t>
            </a:r>
            <a:r>
              <a:rPr lang="uk-UA" altLang="ru-RU" sz="2300" dirty="0">
                <a:latin typeface="+mj-lt"/>
                <a:cs typeface="Arial" charset="0"/>
              </a:rPr>
              <a:t>освіти»; «економічні відносини у сфері вищої освіти»; «економічна діяльність у сфері вищої освіти»; </a:t>
            </a:r>
            <a:r>
              <a:rPr lang="uk-UA" altLang="ru-RU" sz="2300" dirty="0">
                <a:cs typeface="Arial" charset="0"/>
              </a:rPr>
              <a:t>«</a:t>
            </a:r>
            <a:r>
              <a:rPr lang="uk-UA" sz="2300" dirty="0">
                <a:cs typeface="Arial" charset="0"/>
              </a:rPr>
              <a:t>економічна конкуренція у сфері вищої освіти»; </a:t>
            </a:r>
            <a:r>
              <a:rPr lang="uk-UA" altLang="ru-RU" sz="2300" dirty="0">
                <a:latin typeface="+mj-lt"/>
                <a:cs typeface="Arial" charset="0"/>
              </a:rPr>
              <a:t>«ринок послуг </a:t>
            </a:r>
            <a:r>
              <a:rPr lang="uk-UA" altLang="ru-RU" sz="2300" dirty="0">
                <a:latin typeface="+mj-lt"/>
                <a:cs typeface="Arial" charset="0"/>
              </a:rPr>
              <a:t>у сфері вищої </a:t>
            </a:r>
            <a:r>
              <a:rPr lang="uk-UA" altLang="ru-RU" sz="2300" dirty="0">
                <a:latin typeface="+mj-lt"/>
                <a:cs typeface="Arial" charset="0"/>
              </a:rPr>
              <a:t>освіти»;</a:t>
            </a:r>
            <a:r>
              <a:rPr lang="uk-UA" sz="2300" dirty="0">
                <a:cs typeface="Arial" charset="0"/>
              </a:rPr>
              <a:t> «</a:t>
            </a:r>
            <a:r>
              <a:rPr lang="uk-UA" altLang="ru-RU" sz="2300" dirty="0">
                <a:latin typeface="+mj-lt"/>
                <a:cs typeface="Arial" charset="0"/>
              </a:rPr>
              <a:t>безоплатна вища освіта»; «споживач послуг </a:t>
            </a:r>
            <a:r>
              <a:rPr lang="uk-UA" altLang="ru-RU" sz="2300" dirty="0">
                <a:latin typeface="+mj-lt"/>
                <a:cs typeface="Arial" charset="0"/>
              </a:rPr>
              <a:t>у сфері вищої </a:t>
            </a:r>
            <a:r>
              <a:rPr lang="uk-UA" altLang="ru-RU" sz="2300" dirty="0">
                <a:latin typeface="+mj-lt"/>
                <a:cs typeface="Arial" charset="0"/>
              </a:rPr>
              <a:t>освіти»; «замовник послуг </a:t>
            </a:r>
            <a:r>
              <a:rPr lang="uk-UA" altLang="ru-RU" sz="2300" dirty="0">
                <a:latin typeface="+mj-lt"/>
                <a:cs typeface="Arial" charset="0"/>
              </a:rPr>
              <a:t>у сфері вищої </a:t>
            </a:r>
            <a:r>
              <a:rPr lang="uk-UA" altLang="ru-RU" sz="2300" dirty="0">
                <a:latin typeface="+mj-lt"/>
                <a:cs typeface="Arial" charset="0"/>
              </a:rPr>
              <a:t>освіти»; </a:t>
            </a:r>
            <a:r>
              <a:rPr lang="uk-UA" altLang="ru-RU" sz="2300" dirty="0">
                <a:latin typeface="+mj-lt"/>
              </a:rPr>
              <a:t>«в</a:t>
            </a:r>
            <a:r>
              <a:rPr lang="uk-UA" sz="2300" dirty="0">
                <a:latin typeface="+mj-lt"/>
              </a:rPr>
              <a:t>иробник послуг </a:t>
            </a:r>
            <a:r>
              <a:rPr lang="uk-UA" sz="2300" dirty="0">
                <a:latin typeface="+mj-lt"/>
              </a:rPr>
              <a:t>у сфері вищої </a:t>
            </a:r>
            <a:r>
              <a:rPr lang="uk-UA" sz="2300" dirty="0">
                <a:latin typeface="+mj-lt"/>
              </a:rPr>
              <a:t>освіти (ЗВО) як суб’єкт економічної (господарської) діяльності»; «заклад вищої освіти як некомерційна організація (НКО)»; «заклад вищої освіти як некомерційна організація (НКО) з ринковим виробництвом»; «заклад вищої освіти як некомерційна організація (НКО) з неринковим виробництвом»; «заклад вищої освіти як бюджетна установа»; «заклад вищої освіти як корпорація</a:t>
            </a:r>
            <a:r>
              <a:rPr lang="uk-UA" sz="2300" dirty="0">
                <a:latin typeface="+mj-lt"/>
                <a:cs typeface="Arial" charset="0"/>
              </a:rPr>
              <a:t>».</a:t>
            </a:r>
            <a:endParaRPr lang="ru-RU" sz="23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76680F8-20EF-4253-A627-51941361830B}" type="slidenum">
              <a:rPr lang="uk-UA" altLang="en-US">
                <a:solidFill>
                  <a:srgbClr val="898989"/>
                </a:solidFill>
              </a:rPr>
              <a:pPr eaLnBrk="1" hangingPunct="1"/>
              <a:t>9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2776</TotalTime>
  <Words>2142</Words>
  <Application>Microsoft Office PowerPoint</Application>
  <PresentationFormat>Екран (4:3)</PresentationFormat>
  <Paragraphs>162</Paragraphs>
  <Slides>19</Slides>
  <Notes>19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2" baseType="lpstr">
      <vt:lpstr>Calibri</vt:lpstr>
      <vt:lpstr>Arial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Windows User</cp:lastModifiedBy>
  <cp:revision>157</cp:revision>
  <cp:lastPrinted>2018-06-19T12:07:18Z</cp:lastPrinted>
  <dcterms:created xsi:type="dcterms:W3CDTF">2010-02-23T11:30:32Z</dcterms:created>
  <dcterms:modified xsi:type="dcterms:W3CDTF">2018-07-16T16:02:59Z</dcterms:modified>
</cp:coreProperties>
</file>